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79" r:id="rId2"/>
    <p:sldId id="313" r:id="rId3"/>
    <p:sldId id="277" r:id="rId4"/>
    <p:sldId id="276" r:id="rId5"/>
    <p:sldId id="266" r:id="rId6"/>
    <p:sldId id="267" r:id="rId7"/>
    <p:sldId id="268" r:id="rId8"/>
    <p:sldId id="273" r:id="rId9"/>
    <p:sldId id="258" r:id="rId10"/>
  </p:sldIdLst>
  <p:sldSz cx="12960350" cy="90360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FF66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1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E1D4E7-9656-459D-95A1-04C9BAE498CD}" type="datetimeFigureOut">
              <a:rPr lang="es-CO" smtClean="0"/>
              <a:t>21-10-2024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216025" y="1143000"/>
            <a:ext cx="44259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2895FD-2A2C-497B-B6D1-5CC880FA31A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8109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2026" y="1478817"/>
            <a:ext cx="11016298" cy="3145884"/>
          </a:xfrm>
        </p:spPr>
        <p:txBody>
          <a:bodyPr anchor="b"/>
          <a:lstStyle>
            <a:lvl1pPr algn="ctr">
              <a:defRPr sz="790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0044" y="4746018"/>
            <a:ext cx="9720263" cy="2181620"/>
          </a:xfrm>
        </p:spPr>
        <p:txBody>
          <a:bodyPr/>
          <a:lstStyle>
            <a:lvl1pPr marL="0" indent="0" algn="ctr">
              <a:buNone/>
              <a:defRPr sz="3162"/>
            </a:lvl1pPr>
            <a:lvl2pPr marL="602407" indent="0" algn="ctr">
              <a:buNone/>
              <a:defRPr sz="2635"/>
            </a:lvl2pPr>
            <a:lvl3pPr marL="1204813" indent="0" algn="ctr">
              <a:buNone/>
              <a:defRPr sz="2372"/>
            </a:lvl3pPr>
            <a:lvl4pPr marL="1807220" indent="0" algn="ctr">
              <a:buNone/>
              <a:defRPr sz="2108"/>
            </a:lvl4pPr>
            <a:lvl5pPr marL="2409627" indent="0" algn="ctr">
              <a:buNone/>
              <a:defRPr sz="2108"/>
            </a:lvl5pPr>
            <a:lvl6pPr marL="3012034" indent="0" algn="ctr">
              <a:buNone/>
              <a:defRPr sz="2108"/>
            </a:lvl6pPr>
            <a:lvl7pPr marL="3614440" indent="0" algn="ctr">
              <a:buNone/>
              <a:defRPr sz="2108"/>
            </a:lvl7pPr>
            <a:lvl8pPr marL="4216847" indent="0" algn="ctr">
              <a:buNone/>
              <a:defRPr sz="2108"/>
            </a:lvl8pPr>
            <a:lvl9pPr marL="4819254" indent="0" algn="ctr">
              <a:buNone/>
              <a:defRPr sz="2108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4EEA0-81A6-4849-A2C4-74E545AF3394}" type="datetimeFigureOut">
              <a:rPr lang="es-CO" smtClean="0"/>
              <a:t>21-10-2024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064C4-E216-4A5C-82F6-BE03C2F7B98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82947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4EEA0-81A6-4849-A2C4-74E545AF3394}" type="datetimeFigureOut">
              <a:rPr lang="es-CO" smtClean="0"/>
              <a:t>21-10-2024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064C4-E216-4A5C-82F6-BE03C2F7B98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14708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275" y="2252740"/>
            <a:ext cx="11178302" cy="3758745"/>
          </a:xfrm>
        </p:spPr>
        <p:txBody>
          <a:bodyPr anchor="b"/>
          <a:lstStyle>
            <a:lvl1pPr>
              <a:defRPr sz="790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275" y="6047045"/>
            <a:ext cx="11178302" cy="1976635"/>
          </a:xfrm>
        </p:spPr>
        <p:txBody>
          <a:bodyPr/>
          <a:lstStyle>
            <a:lvl1pPr marL="0" indent="0">
              <a:buNone/>
              <a:defRPr sz="3162">
                <a:solidFill>
                  <a:schemeClr val="tx1"/>
                </a:solidFill>
              </a:defRPr>
            </a:lvl1pPr>
            <a:lvl2pPr marL="602407" indent="0">
              <a:buNone/>
              <a:defRPr sz="2635">
                <a:solidFill>
                  <a:schemeClr val="tx1">
                    <a:tint val="75000"/>
                  </a:schemeClr>
                </a:solidFill>
              </a:defRPr>
            </a:lvl2pPr>
            <a:lvl3pPr marL="1204813" indent="0">
              <a:buNone/>
              <a:defRPr sz="2372">
                <a:solidFill>
                  <a:schemeClr val="tx1">
                    <a:tint val="75000"/>
                  </a:schemeClr>
                </a:solidFill>
              </a:defRPr>
            </a:lvl3pPr>
            <a:lvl4pPr marL="1807220" indent="0">
              <a:buNone/>
              <a:defRPr sz="2108">
                <a:solidFill>
                  <a:schemeClr val="tx1">
                    <a:tint val="75000"/>
                  </a:schemeClr>
                </a:solidFill>
              </a:defRPr>
            </a:lvl4pPr>
            <a:lvl5pPr marL="2409627" indent="0">
              <a:buNone/>
              <a:defRPr sz="2108">
                <a:solidFill>
                  <a:schemeClr val="tx1">
                    <a:tint val="75000"/>
                  </a:schemeClr>
                </a:solidFill>
              </a:defRPr>
            </a:lvl5pPr>
            <a:lvl6pPr marL="3012034" indent="0">
              <a:buNone/>
              <a:defRPr sz="2108">
                <a:solidFill>
                  <a:schemeClr val="tx1">
                    <a:tint val="75000"/>
                  </a:schemeClr>
                </a:solidFill>
              </a:defRPr>
            </a:lvl6pPr>
            <a:lvl7pPr marL="3614440" indent="0">
              <a:buNone/>
              <a:defRPr sz="2108">
                <a:solidFill>
                  <a:schemeClr val="tx1">
                    <a:tint val="75000"/>
                  </a:schemeClr>
                </a:solidFill>
              </a:defRPr>
            </a:lvl7pPr>
            <a:lvl8pPr marL="4216847" indent="0">
              <a:buNone/>
              <a:defRPr sz="2108">
                <a:solidFill>
                  <a:schemeClr val="tx1">
                    <a:tint val="75000"/>
                  </a:schemeClr>
                </a:solidFill>
              </a:defRPr>
            </a:lvl8pPr>
            <a:lvl9pPr marL="4819254" indent="0">
              <a:buNone/>
              <a:defRPr sz="210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4EEA0-81A6-4849-A2C4-74E545AF3394}" type="datetimeFigureOut">
              <a:rPr lang="es-CO" smtClean="0"/>
              <a:t>21-10-2024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064C4-E216-4A5C-82F6-BE03C2F7B98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39509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1024" y="2405430"/>
            <a:ext cx="5508149" cy="573329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61177" y="2405430"/>
            <a:ext cx="5508149" cy="573329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4EEA0-81A6-4849-A2C4-74E545AF3394}" type="datetimeFigureOut">
              <a:rPr lang="es-CO" smtClean="0"/>
              <a:t>21-10-2024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064C4-E216-4A5C-82F6-BE03C2F7B98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73554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712" y="481088"/>
            <a:ext cx="11178302" cy="174655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2713" y="2215088"/>
            <a:ext cx="5482835" cy="1085580"/>
          </a:xfrm>
        </p:spPr>
        <p:txBody>
          <a:bodyPr anchor="b"/>
          <a:lstStyle>
            <a:lvl1pPr marL="0" indent="0">
              <a:buNone/>
              <a:defRPr sz="3162" b="1"/>
            </a:lvl1pPr>
            <a:lvl2pPr marL="602407" indent="0">
              <a:buNone/>
              <a:defRPr sz="2635" b="1"/>
            </a:lvl2pPr>
            <a:lvl3pPr marL="1204813" indent="0">
              <a:buNone/>
              <a:defRPr sz="2372" b="1"/>
            </a:lvl3pPr>
            <a:lvl4pPr marL="1807220" indent="0">
              <a:buNone/>
              <a:defRPr sz="2108" b="1"/>
            </a:lvl4pPr>
            <a:lvl5pPr marL="2409627" indent="0">
              <a:buNone/>
              <a:defRPr sz="2108" b="1"/>
            </a:lvl5pPr>
            <a:lvl6pPr marL="3012034" indent="0">
              <a:buNone/>
              <a:defRPr sz="2108" b="1"/>
            </a:lvl6pPr>
            <a:lvl7pPr marL="3614440" indent="0">
              <a:buNone/>
              <a:defRPr sz="2108" b="1"/>
            </a:lvl7pPr>
            <a:lvl8pPr marL="4216847" indent="0">
              <a:buNone/>
              <a:defRPr sz="2108" b="1"/>
            </a:lvl8pPr>
            <a:lvl9pPr marL="4819254" indent="0">
              <a:buNone/>
              <a:defRPr sz="2108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2713" y="3300668"/>
            <a:ext cx="5482835" cy="485478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61178" y="2215088"/>
            <a:ext cx="5509837" cy="1085580"/>
          </a:xfrm>
        </p:spPr>
        <p:txBody>
          <a:bodyPr anchor="b"/>
          <a:lstStyle>
            <a:lvl1pPr marL="0" indent="0">
              <a:buNone/>
              <a:defRPr sz="3162" b="1"/>
            </a:lvl1pPr>
            <a:lvl2pPr marL="602407" indent="0">
              <a:buNone/>
              <a:defRPr sz="2635" b="1"/>
            </a:lvl2pPr>
            <a:lvl3pPr marL="1204813" indent="0">
              <a:buNone/>
              <a:defRPr sz="2372" b="1"/>
            </a:lvl3pPr>
            <a:lvl4pPr marL="1807220" indent="0">
              <a:buNone/>
              <a:defRPr sz="2108" b="1"/>
            </a:lvl4pPr>
            <a:lvl5pPr marL="2409627" indent="0">
              <a:buNone/>
              <a:defRPr sz="2108" b="1"/>
            </a:lvl5pPr>
            <a:lvl6pPr marL="3012034" indent="0">
              <a:buNone/>
              <a:defRPr sz="2108" b="1"/>
            </a:lvl6pPr>
            <a:lvl7pPr marL="3614440" indent="0">
              <a:buNone/>
              <a:defRPr sz="2108" b="1"/>
            </a:lvl7pPr>
            <a:lvl8pPr marL="4216847" indent="0">
              <a:buNone/>
              <a:defRPr sz="2108" b="1"/>
            </a:lvl8pPr>
            <a:lvl9pPr marL="4819254" indent="0">
              <a:buNone/>
              <a:defRPr sz="2108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61178" y="3300668"/>
            <a:ext cx="5509837" cy="485478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4EEA0-81A6-4849-A2C4-74E545AF3394}" type="datetimeFigureOut">
              <a:rPr lang="es-CO" smtClean="0"/>
              <a:t>21-10-2024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064C4-E216-4A5C-82F6-BE03C2F7B98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45274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4EEA0-81A6-4849-A2C4-74E545AF3394}" type="datetimeFigureOut">
              <a:rPr lang="es-CO" smtClean="0"/>
              <a:t>21-10-2024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064C4-E216-4A5C-82F6-BE03C2F7B98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33060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4EEA0-81A6-4849-A2C4-74E545AF3394}" type="datetimeFigureOut">
              <a:rPr lang="es-CO" smtClean="0"/>
              <a:t>21-10-2024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064C4-E216-4A5C-82F6-BE03C2F7B98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34971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712" y="602403"/>
            <a:ext cx="4180050" cy="2108412"/>
          </a:xfrm>
        </p:spPr>
        <p:txBody>
          <a:bodyPr anchor="b"/>
          <a:lstStyle>
            <a:lvl1pPr>
              <a:defRPr sz="421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9837" y="1301026"/>
            <a:ext cx="6561177" cy="6421452"/>
          </a:xfrm>
        </p:spPr>
        <p:txBody>
          <a:bodyPr/>
          <a:lstStyle>
            <a:lvl1pPr>
              <a:defRPr sz="4216"/>
            </a:lvl1pPr>
            <a:lvl2pPr>
              <a:defRPr sz="3689"/>
            </a:lvl2pPr>
            <a:lvl3pPr>
              <a:defRPr sz="3162"/>
            </a:lvl3pPr>
            <a:lvl4pPr>
              <a:defRPr sz="2635"/>
            </a:lvl4pPr>
            <a:lvl5pPr>
              <a:defRPr sz="2635"/>
            </a:lvl5pPr>
            <a:lvl6pPr>
              <a:defRPr sz="2635"/>
            </a:lvl6pPr>
            <a:lvl7pPr>
              <a:defRPr sz="2635"/>
            </a:lvl7pPr>
            <a:lvl8pPr>
              <a:defRPr sz="2635"/>
            </a:lvl8pPr>
            <a:lvl9pPr>
              <a:defRPr sz="263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2712" y="2710815"/>
            <a:ext cx="4180050" cy="5022120"/>
          </a:xfrm>
        </p:spPr>
        <p:txBody>
          <a:bodyPr/>
          <a:lstStyle>
            <a:lvl1pPr marL="0" indent="0">
              <a:buNone/>
              <a:defRPr sz="2108"/>
            </a:lvl1pPr>
            <a:lvl2pPr marL="602407" indent="0">
              <a:buNone/>
              <a:defRPr sz="1845"/>
            </a:lvl2pPr>
            <a:lvl3pPr marL="1204813" indent="0">
              <a:buNone/>
              <a:defRPr sz="1581"/>
            </a:lvl3pPr>
            <a:lvl4pPr marL="1807220" indent="0">
              <a:buNone/>
              <a:defRPr sz="1318"/>
            </a:lvl4pPr>
            <a:lvl5pPr marL="2409627" indent="0">
              <a:buNone/>
              <a:defRPr sz="1318"/>
            </a:lvl5pPr>
            <a:lvl6pPr marL="3012034" indent="0">
              <a:buNone/>
              <a:defRPr sz="1318"/>
            </a:lvl6pPr>
            <a:lvl7pPr marL="3614440" indent="0">
              <a:buNone/>
              <a:defRPr sz="1318"/>
            </a:lvl7pPr>
            <a:lvl8pPr marL="4216847" indent="0">
              <a:buNone/>
              <a:defRPr sz="1318"/>
            </a:lvl8pPr>
            <a:lvl9pPr marL="4819254" indent="0">
              <a:buNone/>
              <a:defRPr sz="1318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4EEA0-81A6-4849-A2C4-74E545AF3394}" type="datetimeFigureOut">
              <a:rPr lang="es-CO" smtClean="0"/>
              <a:t>21-10-2024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064C4-E216-4A5C-82F6-BE03C2F7B98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88095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712" y="602403"/>
            <a:ext cx="4180050" cy="2108412"/>
          </a:xfrm>
        </p:spPr>
        <p:txBody>
          <a:bodyPr anchor="b"/>
          <a:lstStyle>
            <a:lvl1pPr>
              <a:defRPr sz="421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09837" y="1301026"/>
            <a:ext cx="6561177" cy="6421452"/>
          </a:xfrm>
        </p:spPr>
        <p:txBody>
          <a:bodyPr anchor="t"/>
          <a:lstStyle>
            <a:lvl1pPr marL="0" indent="0">
              <a:buNone/>
              <a:defRPr sz="4216"/>
            </a:lvl1pPr>
            <a:lvl2pPr marL="602407" indent="0">
              <a:buNone/>
              <a:defRPr sz="3689"/>
            </a:lvl2pPr>
            <a:lvl3pPr marL="1204813" indent="0">
              <a:buNone/>
              <a:defRPr sz="3162"/>
            </a:lvl3pPr>
            <a:lvl4pPr marL="1807220" indent="0">
              <a:buNone/>
              <a:defRPr sz="2635"/>
            </a:lvl4pPr>
            <a:lvl5pPr marL="2409627" indent="0">
              <a:buNone/>
              <a:defRPr sz="2635"/>
            </a:lvl5pPr>
            <a:lvl6pPr marL="3012034" indent="0">
              <a:buNone/>
              <a:defRPr sz="2635"/>
            </a:lvl6pPr>
            <a:lvl7pPr marL="3614440" indent="0">
              <a:buNone/>
              <a:defRPr sz="2635"/>
            </a:lvl7pPr>
            <a:lvl8pPr marL="4216847" indent="0">
              <a:buNone/>
              <a:defRPr sz="2635"/>
            </a:lvl8pPr>
            <a:lvl9pPr marL="4819254" indent="0">
              <a:buNone/>
              <a:defRPr sz="2635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2712" y="2710815"/>
            <a:ext cx="4180050" cy="5022120"/>
          </a:xfrm>
        </p:spPr>
        <p:txBody>
          <a:bodyPr/>
          <a:lstStyle>
            <a:lvl1pPr marL="0" indent="0">
              <a:buNone/>
              <a:defRPr sz="2108"/>
            </a:lvl1pPr>
            <a:lvl2pPr marL="602407" indent="0">
              <a:buNone/>
              <a:defRPr sz="1845"/>
            </a:lvl2pPr>
            <a:lvl3pPr marL="1204813" indent="0">
              <a:buNone/>
              <a:defRPr sz="1581"/>
            </a:lvl3pPr>
            <a:lvl4pPr marL="1807220" indent="0">
              <a:buNone/>
              <a:defRPr sz="1318"/>
            </a:lvl4pPr>
            <a:lvl5pPr marL="2409627" indent="0">
              <a:buNone/>
              <a:defRPr sz="1318"/>
            </a:lvl5pPr>
            <a:lvl6pPr marL="3012034" indent="0">
              <a:buNone/>
              <a:defRPr sz="1318"/>
            </a:lvl6pPr>
            <a:lvl7pPr marL="3614440" indent="0">
              <a:buNone/>
              <a:defRPr sz="1318"/>
            </a:lvl7pPr>
            <a:lvl8pPr marL="4216847" indent="0">
              <a:buNone/>
              <a:defRPr sz="1318"/>
            </a:lvl8pPr>
            <a:lvl9pPr marL="4819254" indent="0">
              <a:buNone/>
              <a:defRPr sz="1318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4EEA0-81A6-4849-A2C4-74E545AF3394}" type="datetimeFigureOut">
              <a:rPr lang="es-CO" smtClean="0"/>
              <a:t>21-10-2024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064C4-E216-4A5C-82F6-BE03C2F7B98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38904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4EEA0-81A6-4849-A2C4-74E545AF3394}" type="datetimeFigureOut">
              <a:rPr lang="es-CO" smtClean="0"/>
              <a:t>21-10-2024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064C4-E216-4A5C-82F6-BE03C2F7B98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33643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4751" y="481086"/>
            <a:ext cx="2794575" cy="765763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1025" y="481086"/>
            <a:ext cx="8221722" cy="765763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4EEA0-81A6-4849-A2C4-74E545AF3394}" type="datetimeFigureOut">
              <a:rPr lang="es-CO" smtClean="0"/>
              <a:t>21-10-2024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064C4-E216-4A5C-82F6-BE03C2F7B98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06635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024" y="481088"/>
            <a:ext cx="11178302" cy="17465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1024" y="2405430"/>
            <a:ext cx="11178302" cy="57332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1024" y="8375082"/>
            <a:ext cx="2916079" cy="4810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8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4EEA0-81A6-4849-A2C4-74E545AF3394}" type="datetimeFigureOut">
              <a:rPr lang="es-CO" smtClean="0"/>
              <a:t>21-10-2024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93116" y="8375082"/>
            <a:ext cx="4374118" cy="4810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8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53247" y="8375082"/>
            <a:ext cx="2916079" cy="4810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8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064C4-E216-4A5C-82F6-BE03C2F7B98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0707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204813" rtl="0" eaLnBrk="1" latinLnBrk="0" hangingPunct="1">
        <a:lnSpc>
          <a:spcPct val="90000"/>
        </a:lnSpc>
        <a:spcBef>
          <a:spcPct val="0"/>
        </a:spcBef>
        <a:buNone/>
        <a:defRPr sz="57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1203" indent="-301203" algn="l" defTabSz="1204813" rtl="0" eaLnBrk="1" latinLnBrk="0" hangingPunct="1">
        <a:lnSpc>
          <a:spcPct val="90000"/>
        </a:lnSpc>
        <a:spcBef>
          <a:spcPts val="1318"/>
        </a:spcBef>
        <a:buFont typeface="Arial" panose="020B0604020202020204" pitchFamily="34" charset="0"/>
        <a:buChar char="•"/>
        <a:defRPr sz="3689" kern="1200">
          <a:solidFill>
            <a:schemeClr val="tx1"/>
          </a:solidFill>
          <a:latin typeface="+mn-lt"/>
          <a:ea typeface="+mn-ea"/>
          <a:cs typeface="+mn-cs"/>
        </a:defRPr>
      </a:lvl1pPr>
      <a:lvl2pPr marL="903610" indent="-301203" algn="l" defTabSz="1204813" rtl="0" eaLnBrk="1" latinLnBrk="0" hangingPunct="1">
        <a:lnSpc>
          <a:spcPct val="90000"/>
        </a:lnSpc>
        <a:spcBef>
          <a:spcPts val="659"/>
        </a:spcBef>
        <a:buFont typeface="Arial" panose="020B0604020202020204" pitchFamily="34" charset="0"/>
        <a:buChar char="•"/>
        <a:defRPr sz="3162" kern="1200">
          <a:solidFill>
            <a:schemeClr val="tx1"/>
          </a:solidFill>
          <a:latin typeface="+mn-lt"/>
          <a:ea typeface="+mn-ea"/>
          <a:cs typeface="+mn-cs"/>
        </a:defRPr>
      </a:lvl2pPr>
      <a:lvl3pPr marL="1506017" indent="-301203" algn="l" defTabSz="1204813" rtl="0" eaLnBrk="1" latinLnBrk="0" hangingPunct="1">
        <a:lnSpc>
          <a:spcPct val="90000"/>
        </a:lnSpc>
        <a:spcBef>
          <a:spcPts val="659"/>
        </a:spcBef>
        <a:buFont typeface="Arial" panose="020B0604020202020204" pitchFamily="34" charset="0"/>
        <a:buChar char="•"/>
        <a:defRPr sz="2635" kern="1200">
          <a:solidFill>
            <a:schemeClr val="tx1"/>
          </a:solidFill>
          <a:latin typeface="+mn-lt"/>
          <a:ea typeface="+mn-ea"/>
          <a:cs typeface="+mn-cs"/>
        </a:defRPr>
      </a:lvl3pPr>
      <a:lvl4pPr marL="2108424" indent="-301203" algn="l" defTabSz="1204813" rtl="0" eaLnBrk="1" latinLnBrk="0" hangingPunct="1">
        <a:lnSpc>
          <a:spcPct val="90000"/>
        </a:lnSpc>
        <a:spcBef>
          <a:spcPts val="659"/>
        </a:spcBef>
        <a:buFont typeface="Arial" panose="020B0604020202020204" pitchFamily="34" charset="0"/>
        <a:buChar char="•"/>
        <a:defRPr sz="2372" kern="1200">
          <a:solidFill>
            <a:schemeClr val="tx1"/>
          </a:solidFill>
          <a:latin typeface="+mn-lt"/>
          <a:ea typeface="+mn-ea"/>
          <a:cs typeface="+mn-cs"/>
        </a:defRPr>
      </a:lvl4pPr>
      <a:lvl5pPr marL="2710830" indent="-301203" algn="l" defTabSz="1204813" rtl="0" eaLnBrk="1" latinLnBrk="0" hangingPunct="1">
        <a:lnSpc>
          <a:spcPct val="90000"/>
        </a:lnSpc>
        <a:spcBef>
          <a:spcPts val="659"/>
        </a:spcBef>
        <a:buFont typeface="Arial" panose="020B0604020202020204" pitchFamily="34" charset="0"/>
        <a:buChar char="•"/>
        <a:defRPr sz="2372" kern="1200">
          <a:solidFill>
            <a:schemeClr val="tx1"/>
          </a:solidFill>
          <a:latin typeface="+mn-lt"/>
          <a:ea typeface="+mn-ea"/>
          <a:cs typeface="+mn-cs"/>
        </a:defRPr>
      </a:lvl5pPr>
      <a:lvl6pPr marL="3313237" indent="-301203" algn="l" defTabSz="1204813" rtl="0" eaLnBrk="1" latinLnBrk="0" hangingPunct="1">
        <a:lnSpc>
          <a:spcPct val="90000"/>
        </a:lnSpc>
        <a:spcBef>
          <a:spcPts val="659"/>
        </a:spcBef>
        <a:buFont typeface="Arial" panose="020B0604020202020204" pitchFamily="34" charset="0"/>
        <a:buChar char="•"/>
        <a:defRPr sz="2372" kern="1200">
          <a:solidFill>
            <a:schemeClr val="tx1"/>
          </a:solidFill>
          <a:latin typeface="+mn-lt"/>
          <a:ea typeface="+mn-ea"/>
          <a:cs typeface="+mn-cs"/>
        </a:defRPr>
      </a:lvl6pPr>
      <a:lvl7pPr marL="3915644" indent="-301203" algn="l" defTabSz="1204813" rtl="0" eaLnBrk="1" latinLnBrk="0" hangingPunct="1">
        <a:lnSpc>
          <a:spcPct val="90000"/>
        </a:lnSpc>
        <a:spcBef>
          <a:spcPts val="659"/>
        </a:spcBef>
        <a:buFont typeface="Arial" panose="020B0604020202020204" pitchFamily="34" charset="0"/>
        <a:buChar char="•"/>
        <a:defRPr sz="2372" kern="1200">
          <a:solidFill>
            <a:schemeClr val="tx1"/>
          </a:solidFill>
          <a:latin typeface="+mn-lt"/>
          <a:ea typeface="+mn-ea"/>
          <a:cs typeface="+mn-cs"/>
        </a:defRPr>
      </a:lvl7pPr>
      <a:lvl8pPr marL="4518050" indent="-301203" algn="l" defTabSz="1204813" rtl="0" eaLnBrk="1" latinLnBrk="0" hangingPunct="1">
        <a:lnSpc>
          <a:spcPct val="90000"/>
        </a:lnSpc>
        <a:spcBef>
          <a:spcPts val="659"/>
        </a:spcBef>
        <a:buFont typeface="Arial" panose="020B0604020202020204" pitchFamily="34" charset="0"/>
        <a:buChar char="•"/>
        <a:defRPr sz="2372" kern="1200">
          <a:solidFill>
            <a:schemeClr val="tx1"/>
          </a:solidFill>
          <a:latin typeface="+mn-lt"/>
          <a:ea typeface="+mn-ea"/>
          <a:cs typeface="+mn-cs"/>
        </a:defRPr>
      </a:lvl8pPr>
      <a:lvl9pPr marL="5120457" indent="-301203" algn="l" defTabSz="1204813" rtl="0" eaLnBrk="1" latinLnBrk="0" hangingPunct="1">
        <a:lnSpc>
          <a:spcPct val="90000"/>
        </a:lnSpc>
        <a:spcBef>
          <a:spcPts val="659"/>
        </a:spcBef>
        <a:buFont typeface="Arial" panose="020B0604020202020204" pitchFamily="34" charset="0"/>
        <a:buChar char="•"/>
        <a:defRPr sz="237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04813" rtl="0" eaLnBrk="1" latinLnBrk="0" hangingPunct="1">
        <a:defRPr sz="2372" kern="1200">
          <a:solidFill>
            <a:schemeClr val="tx1"/>
          </a:solidFill>
          <a:latin typeface="+mn-lt"/>
          <a:ea typeface="+mn-ea"/>
          <a:cs typeface="+mn-cs"/>
        </a:defRPr>
      </a:lvl1pPr>
      <a:lvl2pPr marL="602407" algn="l" defTabSz="1204813" rtl="0" eaLnBrk="1" latinLnBrk="0" hangingPunct="1">
        <a:defRPr sz="2372" kern="1200">
          <a:solidFill>
            <a:schemeClr val="tx1"/>
          </a:solidFill>
          <a:latin typeface="+mn-lt"/>
          <a:ea typeface="+mn-ea"/>
          <a:cs typeface="+mn-cs"/>
        </a:defRPr>
      </a:lvl2pPr>
      <a:lvl3pPr marL="1204813" algn="l" defTabSz="1204813" rtl="0" eaLnBrk="1" latinLnBrk="0" hangingPunct="1">
        <a:defRPr sz="2372" kern="1200">
          <a:solidFill>
            <a:schemeClr val="tx1"/>
          </a:solidFill>
          <a:latin typeface="+mn-lt"/>
          <a:ea typeface="+mn-ea"/>
          <a:cs typeface="+mn-cs"/>
        </a:defRPr>
      </a:lvl3pPr>
      <a:lvl4pPr marL="1807220" algn="l" defTabSz="1204813" rtl="0" eaLnBrk="1" latinLnBrk="0" hangingPunct="1">
        <a:defRPr sz="2372" kern="1200">
          <a:solidFill>
            <a:schemeClr val="tx1"/>
          </a:solidFill>
          <a:latin typeface="+mn-lt"/>
          <a:ea typeface="+mn-ea"/>
          <a:cs typeface="+mn-cs"/>
        </a:defRPr>
      </a:lvl4pPr>
      <a:lvl5pPr marL="2409627" algn="l" defTabSz="1204813" rtl="0" eaLnBrk="1" latinLnBrk="0" hangingPunct="1">
        <a:defRPr sz="2372" kern="1200">
          <a:solidFill>
            <a:schemeClr val="tx1"/>
          </a:solidFill>
          <a:latin typeface="+mn-lt"/>
          <a:ea typeface="+mn-ea"/>
          <a:cs typeface="+mn-cs"/>
        </a:defRPr>
      </a:lvl5pPr>
      <a:lvl6pPr marL="3012034" algn="l" defTabSz="1204813" rtl="0" eaLnBrk="1" latinLnBrk="0" hangingPunct="1">
        <a:defRPr sz="2372" kern="1200">
          <a:solidFill>
            <a:schemeClr val="tx1"/>
          </a:solidFill>
          <a:latin typeface="+mn-lt"/>
          <a:ea typeface="+mn-ea"/>
          <a:cs typeface="+mn-cs"/>
        </a:defRPr>
      </a:lvl6pPr>
      <a:lvl7pPr marL="3614440" algn="l" defTabSz="1204813" rtl="0" eaLnBrk="1" latinLnBrk="0" hangingPunct="1">
        <a:defRPr sz="2372" kern="1200">
          <a:solidFill>
            <a:schemeClr val="tx1"/>
          </a:solidFill>
          <a:latin typeface="+mn-lt"/>
          <a:ea typeface="+mn-ea"/>
          <a:cs typeface="+mn-cs"/>
        </a:defRPr>
      </a:lvl7pPr>
      <a:lvl8pPr marL="4216847" algn="l" defTabSz="1204813" rtl="0" eaLnBrk="1" latinLnBrk="0" hangingPunct="1">
        <a:defRPr sz="2372" kern="1200">
          <a:solidFill>
            <a:schemeClr val="tx1"/>
          </a:solidFill>
          <a:latin typeface="+mn-lt"/>
          <a:ea typeface="+mn-ea"/>
          <a:cs typeface="+mn-cs"/>
        </a:defRPr>
      </a:lvl8pPr>
      <a:lvl9pPr marL="4819254" algn="l" defTabSz="1204813" rtl="0" eaLnBrk="1" latinLnBrk="0" hangingPunct="1">
        <a:defRPr sz="237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Enlaces%20por%20Pol&#237;tica.xlsx" TargetMode="External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hyperlink" Target="Politicas%20MIPG/Enlaces%20por%20Pol&#237;tica.xlsx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0.png"/><Relationship Id="rId7" Type="http://schemas.openxmlformats.org/officeDocument/2006/relationships/image" Target="../media/image2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1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svg"/><Relationship Id="rId11" Type="http://schemas.openxmlformats.org/officeDocument/2006/relationships/image" Target="../media/image31.png"/><Relationship Id="rId5" Type="http://schemas.openxmlformats.org/officeDocument/2006/relationships/image" Target="../media/image26.png"/><Relationship Id="rId10" Type="http://schemas.openxmlformats.org/officeDocument/2006/relationships/image" Target="../media/image30.png"/><Relationship Id="rId4" Type="http://schemas.openxmlformats.org/officeDocument/2006/relationships/image" Target="../media/image25.png"/><Relationship Id="rId9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1170559" y="2913545"/>
            <a:ext cx="10619232" cy="20360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ESTRATEGIA PARA EL REPORTE DEL FURAG 2024 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="" xmlns:a16="http://schemas.microsoft.com/office/drawing/2014/main" id="{E7B020FD-3D87-CAB8-EC36-3E21CEB8C735}"/>
              </a:ext>
            </a:extLst>
          </p:cNvPr>
          <p:cNvCxnSpPr/>
          <p:nvPr/>
        </p:nvCxnSpPr>
        <p:spPr>
          <a:xfrm>
            <a:off x="3451182" y="1060704"/>
            <a:ext cx="0" cy="865632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F8135D39-A150-4AD6-600E-6D328CEC04C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251" y="7930282"/>
            <a:ext cx="1512358" cy="889868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0F231E5D-CFE2-E143-22F6-242E59A1FB9C}"/>
              </a:ext>
            </a:extLst>
          </p:cNvPr>
          <p:cNvSpPr txBox="1">
            <a:spLocks/>
          </p:cNvSpPr>
          <p:nvPr/>
        </p:nvSpPr>
        <p:spPr>
          <a:xfrm>
            <a:off x="4259188" y="7930282"/>
            <a:ext cx="4441974" cy="7430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OAPLA-OCI</a:t>
            </a:r>
            <a:endParaRPr lang="es-ES" sz="2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41AC5D3A-0B3C-BD43-BF52-8ACD0CF771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5247" y="6961394"/>
            <a:ext cx="2687361" cy="187094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02030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hlinkClick r:id="rId3" action="ppaction://hlinkfile"/>
            <a:extLst>
              <a:ext uri="{FF2B5EF4-FFF2-40B4-BE49-F238E27FC236}">
                <a16:creationId xmlns="" xmlns:a16="http://schemas.microsoft.com/office/drawing/2014/main" id="{D1DEC523-C267-44E7-7400-8876D720A3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0203" y="7507884"/>
            <a:ext cx="2517866" cy="1280271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="" xmlns:a16="http://schemas.microsoft.com/office/drawing/2014/main" id="{7177E446-88FC-CE61-18B8-A6EC461158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281" y="7902981"/>
            <a:ext cx="1698878" cy="888865"/>
          </a:xfrm>
          <a:prstGeom prst="rect">
            <a:avLst/>
          </a:prstGeom>
        </p:spPr>
      </p:pic>
      <p:sp>
        <p:nvSpPr>
          <p:cNvPr id="2" name="Título 1"/>
          <p:cNvSpPr txBox="1">
            <a:spLocks/>
          </p:cNvSpPr>
          <p:nvPr/>
        </p:nvSpPr>
        <p:spPr>
          <a:xfrm>
            <a:off x="3959070" y="844977"/>
            <a:ext cx="6038370" cy="10935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4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ESTRATEGIA DE LA OAPLA PARA EL REPORTE DEL FURAG 2024 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="" xmlns:a16="http://schemas.microsoft.com/office/drawing/2014/main" id="{E7B020FD-3D87-CAB8-EC36-3E21CEB8C735}"/>
              </a:ext>
            </a:extLst>
          </p:cNvPr>
          <p:cNvCxnSpPr/>
          <p:nvPr/>
        </p:nvCxnSpPr>
        <p:spPr>
          <a:xfrm>
            <a:off x="3451182" y="1060704"/>
            <a:ext cx="0" cy="865632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upo 35">
            <a:extLst>
              <a:ext uri="{FF2B5EF4-FFF2-40B4-BE49-F238E27FC236}">
                <a16:creationId xmlns="" xmlns:a16="http://schemas.microsoft.com/office/drawing/2014/main" id="{E5D8808B-DECC-B44B-C882-5BF796C6A1CF}"/>
              </a:ext>
            </a:extLst>
          </p:cNvPr>
          <p:cNvGrpSpPr/>
          <p:nvPr/>
        </p:nvGrpSpPr>
        <p:grpSpPr>
          <a:xfrm>
            <a:off x="738855" y="2342142"/>
            <a:ext cx="11831950" cy="5614966"/>
            <a:chOff x="739871" y="2634242"/>
            <a:chExt cx="11831950" cy="5614966"/>
          </a:xfrm>
        </p:grpSpPr>
        <p:cxnSp>
          <p:nvCxnSpPr>
            <p:cNvPr id="29" name="Conector recto de flecha 28">
              <a:extLst>
                <a:ext uri="{FF2B5EF4-FFF2-40B4-BE49-F238E27FC236}">
                  <a16:creationId xmlns="" xmlns:a16="http://schemas.microsoft.com/office/drawing/2014/main" id="{FE31058C-940A-800A-9CD3-29BA726964EA}"/>
                </a:ext>
              </a:extLst>
            </p:cNvPr>
            <p:cNvCxnSpPr>
              <a:cxnSpLocks/>
              <a:endCxn id="11" idx="3"/>
            </p:cNvCxnSpPr>
            <p:nvPr/>
          </p:nvCxnSpPr>
          <p:spPr>
            <a:xfrm flipH="1">
              <a:off x="6774398" y="3860159"/>
              <a:ext cx="997660" cy="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Grupo 34">
              <a:extLst>
                <a:ext uri="{FF2B5EF4-FFF2-40B4-BE49-F238E27FC236}">
                  <a16:creationId xmlns="" xmlns:a16="http://schemas.microsoft.com/office/drawing/2014/main" id="{5131A39C-BCD6-29F4-9617-321DA3BA03D3}"/>
                </a:ext>
              </a:extLst>
            </p:cNvPr>
            <p:cNvGrpSpPr/>
            <p:nvPr/>
          </p:nvGrpSpPr>
          <p:grpSpPr>
            <a:xfrm>
              <a:off x="739871" y="2634242"/>
              <a:ext cx="11831950" cy="5614966"/>
              <a:chOff x="689071" y="2646942"/>
              <a:chExt cx="11831950" cy="5614966"/>
            </a:xfrm>
          </p:grpSpPr>
          <p:grpSp>
            <p:nvGrpSpPr>
              <p:cNvPr id="27" name="Grupo 26">
                <a:extLst>
                  <a:ext uri="{FF2B5EF4-FFF2-40B4-BE49-F238E27FC236}">
                    <a16:creationId xmlns="" xmlns:a16="http://schemas.microsoft.com/office/drawing/2014/main" id="{00D5AC7D-8D38-25AF-AE79-B693A2645FFB}"/>
                  </a:ext>
                </a:extLst>
              </p:cNvPr>
              <p:cNvGrpSpPr/>
              <p:nvPr/>
            </p:nvGrpSpPr>
            <p:grpSpPr>
              <a:xfrm>
                <a:off x="689071" y="3097673"/>
                <a:ext cx="11831950" cy="4524854"/>
                <a:chOff x="689071" y="3097673"/>
                <a:chExt cx="11831950" cy="4524854"/>
              </a:xfrm>
            </p:grpSpPr>
            <p:grpSp>
              <p:nvGrpSpPr>
                <p:cNvPr id="3" name="Group 2">
                  <a:extLst>
                    <a:ext uri="{FF2B5EF4-FFF2-40B4-BE49-F238E27FC236}">
                      <a16:creationId xmlns="" xmlns:a16="http://schemas.microsoft.com/office/drawing/2014/main" id="{220C2D38-1E3A-7EED-4207-6A858B86AADF}"/>
                    </a:ext>
                  </a:extLst>
                </p:cNvPr>
                <p:cNvGrpSpPr/>
                <p:nvPr/>
              </p:nvGrpSpPr>
              <p:grpSpPr>
                <a:xfrm>
                  <a:off x="6759535" y="4661950"/>
                  <a:ext cx="1391704" cy="2960577"/>
                  <a:chOff x="4630955" y="3880561"/>
                  <a:chExt cx="914400" cy="1945207"/>
                </a:xfrm>
              </p:grpSpPr>
              <p:sp>
                <p:nvSpPr>
                  <p:cNvPr id="4" name="Right Triangle 3">
                    <a:extLst>
                      <a:ext uri="{FF2B5EF4-FFF2-40B4-BE49-F238E27FC236}">
                        <a16:creationId xmlns="" xmlns:a16="http://schemas.microsoft.com/office/drawing/2014/main" id="{CF44DF06-5402-77F9-2248-FB423D732AAE}"/>
                      </a:ext>
                    </a:extLst>
                  </p:cNvPr>
                  <p:cNvSpPr/>
                  <p:nvPr/>
                </p:nvSpPr>
                <p:spPr>
                  <a:xfrm>
                    <a:off x="4630955" y="3880561"/>
                    <a:ext cx="914400" cy="914400"/>
                  </a:xfrm>
                  <a:prstGeom prst="rtTriangle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87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7" name="Right Triangle 4">
                    <a:extLst>
                      <a:ext uri="{FF2B5EF4-FFF2-40B4-BE49-F238E27FC236}">
                        <a16:creationId xmlns="" xmlns:a16="http://schemas.microsoft.com/office/drawing/2014/main" id="{04568E89-C152-CBAE-E0F1-6A0036DF9458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630955" y="4911368"/>
                    <a:ext cx="914400" cy="914400"/>
                  </a:xfrm>
                  <a:prstGeom prst="rtTriangle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87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grpSp>
              <p:nvGrpSpPr>
                <p:cNvPr id="8" name="Group 5">
                  <a:extLst>
                    <a:ext uri="{FF2B5EF4-FFF2-40B4-BE49-F238E27FC236}">
                      <a16:creationId xmlns="" xmlns:a16="http://schemas.microsoft.com/office/drawing/2014/main" id="{C4A11DC6-FA86-3D83-F5E5-FB3762C0D6E8}"/>
                    </a:ext>
                  </a:extLst>
                </p:cNvPr>
                <p:cNvGrpSpPr/>
                <p:nvPr/>
              </p:nvGrpSpPr>
              <p:grpSpPr>
                <a:xfrm rot="10800000">
                  <a:off x="5257453" y="3097673"/>
                  <a:ext cx="1391704" cy="2960577"/>
                  <a:chOff x="4630955" y="3880561"/>
                  <a:chExt cx="914400" cy="1945207"/>
                </a:xfrm>
              </p:grpSpPr>
              <p:sp>
                <p:nvSpPr>
                  <p:cNvPr id="9" name="Right Triangle 6">
                    <a:extLst>
                      <a:ext uri="{FF2B5EF4-FFF2-40B4-BE49-F238E27FC236}">
                        <a16:creationId xmlns="" xmlns:a16="http://schemas.microsoft.com/office/drawing/2014/main" id="{E0667B15-FB1D-F559-AE06-A7D58B4CCA42}"/>
                      </a:ext>
                    </a:extLst>
                  </p:cNvPr>
                  <p:cNvSpPr/>
                  <p:nvPr/>
                </p:nvSpPr>
                <p:spPr>
                  <a:xfrm>
                    <a:off x="4630955" y="3880561"/>
                    <a:ext cx="914400" cy="914400"/>
                  </a:xfrm>
                  <a:prstGeom prst="rtTriangl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87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0" name="Right Triangle 7">
                    <a:extLst>
                      <a:ext uri="{FF2B5EF4-FFF2-40B4-BE49-F238E27FC236}">
                        <a16:creationId xmlns="" xmlns:a16="http://schemas.microsoft.com/office/drawing/2014/main" id="{24C827A0-EAD1-86B0-55C0-D3769325A43B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630955" y="4911368"/>
                    <a:ext cx="914400" cy="914400"/>
                  </a:xfrm>
                  <a:prstGeom prst="rtTriangle">
                    <a:avLst/>
                  </a:prstGeom>
                  <a:solidFill>
                    <a:schemeClr val="accent4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870">
                      <a:solidFill>
                        <a:schemeClr val="bg1"/>
                      </a:solidFill>
                    </a:endParaRPr>
                  </a:p>
                </p:txBody>
              </p:sp>
            </p:grpSp>
            <p:sp>
              <p:nvSpPr>
                <p:cNvPr id="11" name="TextBox 20">
                  <a:extLst>
                    <a:ext uri="{FF2B5EF4-FFF2-40B4-BE49-F238E27FC236}">
                      <a16:creationId xmlns="" xmlns:a16="http://schemas.microsoft.com/office/drawing/2014/main" id="{339F4F6C-87FF-4370-2343-0EB98253649F}"/>
                    </a:ext>
                  </a:extLst>
                </p:cNvPr>
                <p:cNvSpPr txBox="1"/>
                <p:nvPr/>
              </p:nvSpPr>
              <p:spPr>
                <a:xfrm>
                  <a:off x="5644160" y="3759230"/>
                  <a:ext cx="1079438" cy="6158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3402" b="1" dirty="0">
                      <a:solidFill>
                        <a:schemeClr val="bg1"/>
                      </a:solidFill>
                      <a:cs typeface="Arial" pitchFamily="34" charset="0"/>
                    </a:rPr>
                    <a:t>1</a:t>
                  </a:r>
                  <a:endParaRPr lang="ko-KR" altLang="en-US" sz="3402" b="1" dirty="0">
                    <a:solidFill>
                      <a:schemeClr val="bg1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12" name="TextBox 21">
                  <a:extLst>
                    <a:ext uri="{FF2B5EF4-FFF2-40B4-BE49-F238E27FC236}">
                      <a16:creationId xmlns="" xmlns:a16="http://schemas.microsoft.com/office/drawing/2014/main" id="{352C8F9F-A179-0F97-32BB-4CA460C25AE4}"/>
                    </a:ext>
                  </a:extLst>
                </p:cNvPr>
                <p:cNvSpPr txBox="1"/>
                <p:nvPr/>
              </p:nvSpPr>
              <p:spPr>
                <a:xfrm>
                  <a:off x="5644160" y="4758964"/>
                  <a:ext cx="1079438" cy="6158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3402" b="1" dirty="0">
                      <a:solidFill>
                        <a:schemeClr val="bg1"/>
                      </a:solidFill>
                      <a:cs typeface="Arial" pitchFamily="34" charset="0"/>
                    </a:rPr>
                    <a:t>2</a:t>
                  </a:r>
                  <a:endParaRPr lang="ko-KR" altLang="en-US" sz="3402" b="1" dirty="0">
                    <a:solidFill>
                      <a:schemeClr val="bg1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13" name="TextBox 22">
                  <a:extLst>
                    <a:ext uri="{FF2B5EF4-FFF2-40B4-BE49-F238E27FC236}">
                      <a16:creationId xmlns="" xmlns:a16="http://schemas.microsoft.com/office/drawing/2014/main" id="{A6145B2A-EF50-ABA3-9991-0B2D99B2B640}"/>
                    </a:ext>
                  </a:extLst>
                </p:cNvPr>
                <p:cNvSpPr txBox="1"/>
                <p:nvPr/>
              </p:nvSpPr>
              <p:spPr>
                <a:xfrm>
                  <a:off x="6680883" y="5381420"/>
                  <a:ext cx="1079438" cy="6158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3402" b="1" dirty="0">
                      <a:solidFill>
                        <a:schemeClr val="bg1"/>
                      </a:solidFill>
                      <a:cs typeface="Arial" pitchFamily="34" charset="0"/>
                    </a:rPr>
                    <a:t>3</a:t>
                  </a:r>
                  <a:endParaRPr lang="ko-KR" altLang="en-US" sz="3402" b="1" dirty="0">
                    <a:solidFill>
                      <a:schemeClr val="bg1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14" name="TextBox 23">
                  <a:extLst>
                    <a:ext uri="{FF2B5EF4-FFF2-40B4-BE49-F238E27FC236}">
                      <a16:creationId xmlns="" xmlns:a16="http://schemas.microsoft.com/office/drawing/2014/main" id="{0944387C-6075-6FC9-5DBC-8B2C8F0CFBE6}"/>
                    </a:ext>
                  </a:extLst>
                </p:cNvPr>
                <p:cNvSpPr txBox="1"/>
                <p:nvPr/>
              </p:nvSpPr>
              <p:spPr>
                <a:xfrm>
                  <a:off x="6680883" y="6305049"/>
                  <a:ext cx="1079438" cy="6158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3402" b="1" dirty="0">
                      <a:solidFill>
                        <a:schemeClr val="bg1"/>
                      </a:solidFill>
                      <a:cs typeface="Arial" pitchFamily="34" charset="0"/>
                    </a:rPr>
                    <a:t>4</a:t>
                  </a:r>
                  <a:endParaRPr lang="ko-KR" altLang="en-US" sz="3402" b="1" dirty="0">
                    <a:solidFill>
                      <a:schemeClr val="bg1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15" name="TextBox 10">
                  <a:extLst>
                    <a:ext uri="{FF2B5EF4-FFF2-40B4-BE49-F238E27FC236}">
                      <a16:creationId xmlns="" xmlns:a16="http://schemas.microsoft.com/office/drawing/2014/main" id="{0DABEDF2-1F99-EA9E-2F90-585DDFB562CF}"/>
                    </a:ext>
                  </a:extLst>
                </p:cNvPr>
                <p:cNvSpPr txBox="1"/>
                <p:nvPr/>
              </p:nvSpPr>
              <p:spPr>
                <a:xfrm>
                  <a:off x="2450942" y="3470561"/>
                  <a:ext cx="2999864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altLang="ko-KR" sz="2000" b="1" dirty="0" err="1">
                      <a:solidFill>
                        <a:schemeClr val="accent4">
                          <a:lumMod val="50000"/>
                        </a:schemeClr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Arial" pitchFamily="34" charset="0"/>
                    </a:rPr>
                    <a:t>Validación</a:t>
                  </a:r>
                  <a:r>
                    <a:rPr lang="en-US" altLang="ko-KR" sz="2000" b="1" dirty="0">
                      <a:solidFill>
                        <a:schemeClr val="accent4">
                          <a:lumMod val="50000"/>
                        </a:schemeClr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Arial" pitchFamily="34" charset="0"/>
                    </a:rPr>
                    <a:t> de </a:t>
                  </a:r>
                  <a:r>
                    <a:rPr lang="en-US" altLang="ko-KR" sz="2000" b="1" dirty="0">
                      <a:solidFill>
                        <a:schemeClr val="accent4">
                          <a:lumMod val="50000"/>
                        </a:schemeClr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Arial" pitchFamily="34" charset="0"/>
                      <a:hlinkClick r:id="rId6" action="ppaction://hlinkfile"/>
                    </a:rPr>
                    <a:t>Enlaces</a:t>
                  </a:r>
                  <a:endParaRPr lang="en-US" altLang="ko-KR" sz="2000" b="1" dirty="0">
                    <a:solidFill>
                      <a:schemeClr val="accent4">
                        <a:lumMod val="50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6" name="TextBox 19">
                  <a:extLst>
                    <a:ext uri="{FF2B5EF4-FFF2-40B4-BE49-F238E27FC236}">
                      <a16:creationId xmlns="" xmlns:a16="http://schemas.microsoft.com/office/drawing/2014/main" id="{D0D6F176-D922-4468-F9E4-1E70BF0A8645}"/>
                    </a:ext>
                  </a:extLst>
                </p:cNvPr>
                <p:cNvSpPr txBox="1"/>
                <p:nvPr/>
              </p:nvSpPr>
              <p:spPr>
                <a:xfrm>
                  <a:off x="689071" y="5114674"/>
                  <a:ext cx="5164478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s-CO" altLang="ko-KR" sz="2000" b="1" dirty="0">
                      <a:solidFill>
                        <a:srgbClr val="002060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Arial" pitchFamily="34" charset="0"/>
                    </a:rPr>
                    <a:t>Elaboración</a:t>
                  </a:r>
                  <a:r>
                    <a:rPr lang="pt-BR" altLang="ko-KR" sz="2000" b="1" dirty="0">
                      <a:solidFill>
                        <a:srgbClr val="002060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Arial" pitchFamily="34" charset="0"/>
                    </a:rPr>
                    <a:t> matriz FURAG por política </a:t>
                  </a: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="" xmlns:a16="http://schemas.microsoft.com/office/drawing/2014/main" id="{DF7B6C18-6553-D254-BDEE-5B2FBA772C00}"/>
                    </a:ext>
                  </a:extLst>
                </p:cNvPr>
                <p:cNvSpPr txBox="1"/>
                <p:nvPr/>
              </p:nvSpPr>
              <p:spPr>
                <a:xfrm>
                  <a:off x="8164255" y="5126968"/>
                  <a:ext cx="431693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20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Arial" pitchFamily="34" charset="0"/>
                    </a:rPr>
                    <a:t>Creación Google SITE</a:t>
                  </a:r>
                </a:p>
              </p:txBody>
            </p:sp>
            <p:sp>
              <p:nvSpPr>
                <p:cNvPr id="18" name="TextBox 13">
                  <a:extLst>
                    <a:ext uri="{FF2B5EF4-FFF2-40B4-BE49-F238E27FC236}">
                      <a16:creationId xmlns="" xmlns:a16="http://schemas.microsoft.com/office/drawing/2014/main" id="{40956A4C-4683-07D1-40F8-F0C6B37AEDCD}"/>
                    </a:ext>
                  </a:extLst>
                </p:cNvPr>
                <p:cNvSpPr txBox="1"/>
                <p:nvPr/>
              </p:nvSpPr>
              <p:spPr>
                <a:xfrm>
                  <a:off x="7925275" y="6697213"/>
                  <a:ext cx="4595746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altLang="ko-KR" sz="2000" b="1" dirty="0">
                      <a:solidFill>
                        <a:schemeClr val="accent6">
                          <a:lumMod val="50000"/>
                        </a:schemeClr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Arial" pitchFamily="34" charset="0"/>
                    </a:rPr>
                    <a:t>Validación y Preparación de la información</a:t>
                  </a:r>
                </a:p>
              </p:txBody>
            </p:sp>
          </p:grpSp>
          <p:grpSp>
            <p:nvGrpSpPr>
              <p:cNvPr id="31" name="Grupo 30">
                <a:extLst>
                  <a:ext uri="{FF2B5EF4-FFF2-40B4-BE49-F238E27FC236}">
                    <a16:creationId xmlns="" xmlns:a16="http://schemas.microsoft.com/office/drawing/2014/main" id="{5E69B96E-F3F4-AF46-1412-DCE49F2268F9}"/>
                  </a:ext>
                </a:extLst>
              </p:cNvPr>
              <p:cNvGrpSpPr/>
              <p:nvPr/>
            </p:nvGrpSpPr>
            <p:grpSpPr>
              <a:xfrm>
                <a:off x="7407795" y="2646942"/>
                <a:ext cx="2345465" cy="2276699"/>
                <a:chOff x="810663" y="6469319"/>
                <a:chExt cx="2345465" cy="2276699"/>
              </a:xfrm>
            </p:grpSpPr>
            <p:sp>
              <p:nvSpPr>
                <p:cNvPr id="32" name="자유형: 도형 112">
                  <a:extLst>
                    <a:ext uri="{FF2B5EF4-FFF2-40B4-BE49-F238E27FC236}">
                      <a16:creationId xmlns="" xmlns:a16="http://schemas.microsoft.com/office/drawing/2014/main" id="{88427AA1-33A4-0E2D-5B88-19A10A6038AD}"/>
                    </a:ext>
                  </a:extLst>
                </p:cNvPr>
                <p:cNvSpPr/>
                <p:nvPr/>
              </p:nvSpPr>
              <p:spPr>
                <a:xfrm>
                  <a:off x="810663" y="6469319"/>
                  <a:ext cx="2345465" cy="2276699"/>
                </a:xfrm>
                <a:custGeom>
                  <a:avLst/>
                  <a:gdLst>
                    <a:gd name="connsiteX0" fmla="*/ 1702614 w 1792010"/>
                    <a:gd name="connsiteY0" fmla="*/ 878442 h 1796239"/>
                    <a:gd name="connsiteX1" fmla="*/ 1710060 w 1792010"/>
                    <a:gd name="connsiteY1" fmla="*/ 883022 h 1796239"/>
                    <a:gd name="connsiteX2" fmla="*/ 1702614 w 1792010"/>
                    <a:gd name="connsiteY2" fmla="*/ 881183 h 1796239"/>
                    <a:gd name="connsiteX3" fmla="*/ 896004 w 1792010"/>
                    <a:gd name="connsiteY3" fmla="*/ 384279 h 1796239"/>
                    <a:gd name="connsiteX4" fmla="*/ 379479 w 1792010"/>
                    <a:gd name="connsiteY4" fmla="*/ 900804 h 1796239"/>
                    <a:gd name="connsiteX5" fmla="*/ 896004 w 1792010"/>
                    <a:gd name="connsiteY5" fmla="*/ 1417329 h 1796239"/>
                    <a:gd name="connsiteX6" fmla="*/ 1412529 w 1792010"/>
                    <a:gd name="connsiteY6" fmla="*/ 900804 h 1796239"/>
                    <a:gd name="connsiteX7" fmla="*/ 896004 w 1792010"/>
                    <a:gd name="connsiteY7" fmla="*/ 384279 h 1796239"/>
                    <a:gd name="connsiteX8" fmla="*/ 998892 w 1792010"/>
                    <a:gd name="connsiteY8" fmla="*/ 0 h 1796239"/>
                    <a:gd name="connsiteX9" fmla="*/ 1263685 w 1792010"/>
                    <a:gd name="connsiteY9" fmla="*/ 70112 h 1796239"/>
                    <a:gd name="connsiteX10" fmla="*/ 1259890 w 1792010"/>
                    <a:gd name="connsiteY10" fmla="*/ 292970 h 1796239"/>
                    <a:gd name="connsiteX11" fmla="*/ 1252964 w 1792010"/>
                    <a:gd name="connsiteY11" fmla="*/ 291136 h 1796239"/>
                    <a:gd name="connsiteX12" fmla="*/ 1403555 w 1792010"/>
                    <a:gd name="connsiteY12" fmla="*/ 406648 h 1796239"/>
                    <a:gd name="connsiteX13" fmla="*/ 1604328 w 1792010"/>
                    <a:gd name="connsiteY13" fmla="*/ 357315 h 1796239"/>
                    <a:gd name="connsiteX14" fmla="*/ 1733027 w 1792010"/>
                    <a:gd name="connsiteY14" fmla="*/ 596499 h 1796239"/>
                    <a:gd name="connsiteX15" fmla="*/ 1589970 w 1792010"/>
                    <a:gd name="connsiteY15" fmla="*/ 723947 h 1796239"/>
                    <a:gd name="connsiteX16" fmla="*/ 1613321 w 1792010"/>
                    <a:gd name="connsiteY16" fmla="*/ 924788 h 1796239"/>
                    <a:gd name="connsiteX17" fmla="*/ 1792010 w 1792010"/>
                    <a:gd name="connsiteY17" fmla="*/ 1022811 h 1796239"/>
                    <a:gd name="connsiteX18" fmla="*/ 1721058 w 1792010"/>
                    <a:gd name="connsiteY18" fmla="*/ 1284473 h 1796239"/>
                    <a:gd name="connsiteX19" fmla="*/ 1504230 w 1792010"/>
                    <a:gd name="connsiteY19" fmla="*/ 1280870 h 1796239"/>
                    <a:gd name="connsiteX20" fmla="*/ 1406384 w 1792010"/>
                    <a:gd name="connsiteY20" fmla="*/ 1403402 h 1796239"/>
                    <a:gd name="connsiteX21" fmla="*/ 1477592 w 1792010"/>
                    <a:gd name="connsiteY21" fmla="*/ 1587057 h 1796239"/>
                    <a:gd name="connsiteX22" fmla="*/ 1253035 w 1792010"/>
                    <a:gd name="connsiteY22" fmla="*/ 1742435 h 1796239"/>
                    <a:gd name="connsiteX23" fmla="*/ 1163834 w 1792010"/>
                    <a:gd name="connsiteY23" fmla="*/ 1665910 h 1796239"/>
                    <a:gd name="connsiteX24" fmla="*/ 1163667 w 1792010"/>
                    <a:gd name="connsiteY24" fmla="*/ 1666097 h 1796239"/>
                    <a:gd name="connsiteX25" fmla="*/ 1144343 w 1792010"/>
                    <a:gd name="connsiteY25" fmla="*/ 1649188 h 1796239"/>
                    <a:gd name="connsiteX26" fmla="*/ 1082710 w 1792010"/>
                    <a:gd name="connsiteY26" fmla="*/ 1596313 h 1796239"/>
                    <a:gd name="connsiteX27" fmla="*/ 1083384 w 1792010"/>
                    <a:gd name="connsiteY27" fmla="*/ 1595846 h 1796239"/>
                    <a:gd name="connsiteX28" fmla="*/ 1076108 w 1792010"/>
                    <a:gd name="connsiteY28" fmla="*/ 1589478 h 1796239"/>
                    <a:gd name="connsiteX29" fmla="*/ 898869 w 1792010"/>
                    <a:gd name="connsiteY29" fmla="*/ 1612479 h 1796239"/>
                    <a:gd name="connsiteX30" fmla="*/ 795635 w 1792010"/>
                    <a:gd name="connsiteY30" fmla="*/ 1796239 h 1796239"/>
                    <a:gd name="connsiteX31" fmla="*/ 530840 w 1792010"/>
                    <a:gd name="connsiteY31" fmla="*/ 1726127 h 1796239"/>
                    <a:gd name="connsiteX32" fmla="*/ 534419 w 1792010"/>
                    <a:gd name="connsiteY32" fmla="*/ 1515981 h 1796239"/>
                    <a:gd name="connsiteX33" fmla="*/ 384791 w 1792010"/>
                    <a:gd name="connsiteY33" fmla="*/ 1400008 h 1796239"/>
                    <a:gd name="connsiteX34" fmla="*/ 388223 w 1792010"/>
                    <a:gd name="connsiteY34" fmla="*/ 1407281 h 1796239"/>
                    <a:gd name="connsiteX35" fmla="*/ 166784 w 1792010"/>
                    <a:gd name="connsiteY35" fmla="*/ 1449671 h 1796239"/>
                    <a:gd name="connsiteX36" fmla="*/ 50929 w 1792010"/>
                    <a:gd name="connsiteY36" fmla="*/ 1204159 h 1796239"/>
                    <a:gd name="connsiteX37" fmla="*/ 200689 w 1792010"/>
                    <a:gd name="connsiteY37" fmla="*/ 1084166 h 1796239"/>
                    <a:gd name="connsiteX38" fmla="*/ 176341 w 1792010"/>
                    <a:gd name="connsiteY38" fmla="*/ 904529 h 1796239"/>
                    <a:gd name="connsiteX39" fmla="*/ 0 w 1792010"/>
                    <a:gd name="connsiteY39" fmla="*/ 807794 h 1796239"/>
                    <a:gd name="connsiteX40" fmla="*/ 70951 w 1792010"/>
                    <a:gd name="connsiteY40" fmla="*/ 546132 h 1796239"/>
                    <a:gd name="connsiteX41" fmla="*/ 273028 w 1792010"/>
                    <a:gd name="connsiteY41" fmla="*/ 549491 h 1796239"/>
                    <a:gd name="connsiteX42" fmla="*/ 370996 w 1792010"/>
                    <a:gd name="connsiteY42" fmla="*/ 419078 h 1796239"/>
                    <a:gd name="connsiteX43" fmla="*/ 303314 w 1792010"/>
                    <a:gd name="connsiteY43" fmla="*/ 212794 h 1796239"/>
                    <a:gd name="connsiteX44" fmla="*/ 535794 w 1792010"/>
                    <a:gd name="connsiteY44" fmla="*/ 69242 h 1796239"/>
                    <a:gd name="connsiteX45" fmla="*/ 698144 w 1792010"/>
                    <a:gd name="connsiteY45" fmla="*/ 223973 h 1796239"/>
                    <a:gd name="connsiteX46" fmla="*/ 696512 w 1792010"/>
                    <a:gd name="connsiteY46" fmla="*/ 224981 h 1796239"/>
                    <a:gd name="connsiteX47" fmla="*/ 896341 w 1792010"/>
                    <a:gd name="connsiteY47" fmla="*/ 196709 h 1796239"/>
                    <a:gd name="connsiteX48" fmla="*/ 889414 w 1792010"/>
                    <a:gd name="connsiteY48" fmla="*/ 194876 h 1796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1792010" h="1796239">
                      <a:moveTo>
                        <a:pt x="1702614" y="878442"/>
                      </a:moveTo>
                      <a:lnTo>
                        <a:pt x="1710060" y="883022"/>
                      </a:lnTo>
                      <a:lnTo>
                        <a:pt x="1702614" y="881183"/>
                      </a:lnTo>
                      <a:close/>
                      <a:moveTo>
                        <a:pt x="896004" y="384279"/>
                      </a:moveTo>
                      <a:cubicBezTo>
                        <a:pt x="610735" y="384279"/>
                        <a:pt x="379479" y="615535"/>
                        <a:pt x="379479" y="900804"/>
                      </a:cubicBezTo>
                      <a:cubicBezTo>
                        <a:pt x="379479" y="1186073"/>
                        <a:pt x="610735" y="1417329"/>
                        <a:pt x="896004" y="1417329"/>
                      </a:cubicBezTo>
                      <a:cubicBezTo>
                        <a:pt x="1181273" y="1417329"/>
                        <a:pt x="1412529" y="1186073"/>
                        <a:pt x="1412529" y="900804"/>
                      </a:cubicBezTo>
                      <a:cubicBezTo>
                        <a:pt x="1412529" y="615535"/>
                        <a:pt x="1181273" y="384279"/>
                        <a:pt x="896004" y="384279"/>
                      </a:cubicBezTo>
                      <a:close/>
                      <a:moveTo>
                        <a:pt x="998892" y="0"/>
                      </a:moveTo>
                      <a:lnTo>
                        <a:pt x="1263685" y="70112"/>
                      </a:lnTo>
                      <a:lnTo>
                        <a:pt x="1259890" y="292970"/>
                      </a:lnTo>
                      <a:lnTo>
                        <a:pt x="1252964" y="291136"/>
                      </a:lnTo>
                      <a:cubicBezTo>
                        <a:pt x="1309401" y="322522"/>
                        <a:pt x="1360410" y="361009"/>
                        <a:pt x="1403555" y="406648"/>
                      </a:cubicBezTo>
                      <a:lnTo>
                        <a:pt x="1604328" y="357315"/>
                      </a:lnTo>
                      <a:lnTo>
                        <a:pt x="1733027" y="596499"/>
                      </a:lnTo>
                      <a:lnTo>
                        <a:pt x="1589970" y="723947"/>
                      </a:lnTo>
                      <a:cubicBezTo>
                        <a:pt x="1607903" y="788494"/>
                        <a:pt x="1616355" y="856084"/>
                        <a:pt x="1613321" y="924788"/>
                      </a:cubicBezTo>
                      <a:lnTo>
                        <a:pt x="1792010" y="1022811"/>
                      </a:lnTo>
                      <a:lnTo>
                        <a:pt x="1721058" y="1284473"/>
                      </a:lnTo>
                      <a:lnTo>
                        <a:pt x="1504230" y="1280870"/>
                      </a:lnTo>
                      <a:cubicBezTo>
                        <a:pt x="1476815" y="1326134"/>
                        <a:pt x="1443601" y="1366958"/>
                        <a:pt x="1406384" y="1403402"/>
                      </a:cubicBezTo>
                      <a:lnTo>
                        <a:pt x="1477592" y="1587057"/>
                      </a:lnTo>
                      <a:lnTo>
                        <a:pt x="1253035" y="1742435"/>
                      </a:lnTo>
                      <a:lnTo>
                        <a:pt x="1163834" y="1665910"/>
                      </a:lnTo>
                      <a:lnTo>
                        <a:pt x="1163667" y="1666097"/>
                      </a:lnTo>
                      <a:lnTo>
                        <a:pt x="1144343" y="1649188"/>
                      </a:lnTo>
                      <a:lnTo>
                        <a:pt x="1082710" y="1596313"/>
                      </a:lnTo>
                      <a:lnTo>
                        <a:pt x="1083384" y="1595846"/>
                      </a:lnTo>
                      <a:lnTo>
                        <a:pt x="1076108" y="1589478"/>
                      </a:lnTo>
                      <a:cubicBezTo>
                        <a:pt x="1019150" y="1605403"/>
                        <a:pt x="959511" y="1612813"/>
                        <a:pt x="898869" y="1612479"/>
                      </a:cubicBezTo>
                      <a:lnTo>
                        <a:pt x="795635" y="1796239"/>
                      </a:lnTo>
                      <a:lnTo>
                        <a:pt x="530840" y="1726127"/>
                      </a:lnTo>
                      <a:lnTo>
                        <a:pt x="534419" y="1515981"/>
                      </a:lnTo>
                      <a:cubicBezTo>
                        <a:pt x="478307" y="1484379"/>
                        <a:pt x="427627" y="1445732"/>
                        <a:pt x="384791" y="1400008"/>
                      </a:cubicBezTo>
                      <a:lnTo>
                        <a:pt x="388223" y="1407281"/>
                      </a:lnTo>
                      <a:lnTo>
                        <a:pt x="166784" y="1449671"/>
                      </a:lnTo>
                      <a:lnTo>
                        <a:pt x="50929" y="1204159"/>
                      </a:lnTo>
                      <a:lnTo>
                        <a:pt x="200689" y="1084166"/>
                      </a:lnTo>
                      <a:cubicBezTo>
                        <a:pt x="184704" y="1026270"/>
                        <a:pt x="176353" y="965934"/>
                        <a:pt x="176341" y="904529"/>
                      </a:cubicBezTo>
                      <a:lnTo>
                        <a:pt x="0" y="807794"/>
                      </a:lnTo>
                      <a:lnTo>
                        <a:pt x="70951" y="546132"/>
                      </a:lnTo>
                      <a:lnTo>
                        <a:pt x="273028" y="549491"/>
                      </a:lnTo>
                      <a:cubicBezTo>
                        <a:pt x="300443" y="501683"/>
                        <a:pt x="333547" y="458094"/>
                        <a:pt x="370996" y="419078"/>
                      </a:cubicBezTo>
                      <a:lnTo>
                        <a:pt x="303314" y="212794"/>
                      </a:lnTo>
                      <a:lnTo>
                        <a:pt x="535794" y="69242"/>
                      </a:lnTo>
                      <a:lnTo>
                        <a:pt x="698144" y="223973"/>
                      </a:lnTo>
                      <a:lnTo>
                        <a:pt x="696512" y="224981"/>
                      </a:lnTo>
                      <a:cubicBezTo>
                        <a:pt x="760334" y="205136"/>
                        <a:pt x="827716" y="195964"/>
                        <a:pt x="896341" y="196709"/>
                      </a:cubicBezTo>
                      <a:lnTo>
                        <a:pt x="889414" y="194876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3" name="CuadroTexto 32">
                  <a:extLst>
                    <a:ext uri="{FF2B5EF4-FFF2-40B4-BE49-F238E27FC236}">
                      <a16:creationId xmlns="" xmlns:a16="http://schemas.microsoft.com/office/drawing/2014/main" id="{8F55A3A2-0816-7C63-520F-C46DCDA32D42}"/>
                    </a:ext>
                  </a:extLst>
                </p:cNvPr>
                <p:cNvSpPr txBox="1"/>
                <p:nvPr/>
              </p:nvSpPr>
              <p:spPr>
                <a:xfrm>
                  <a:off x="1117258" y="7315280"/>
                  <a:ext cx="1732274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latin typeface="Verdana" panose="020B0604030504040204" pitchFamily="34" charset="0"/>
                      <a:ea typeface="Verdana" panose="020B0604030504040204" pitchFamily="34" charset="0"/>
                    </a:rPr>
                    <a:t>Estrategia </a:t>
                  </a:r>
                  <a:r>
                    <a:rPr lang="es-ES" sz="1600" b="1" dirty="0">
                      <a:latin typeface="Verdana" panose="020B0604030504040204" pitchFamily="34" charset="0"/>
                      <a:ea typeface="Verdana" panose="020B0604030504040204" pitchFamily="34" charset="0"/>
                    </a:rPr>
                    <a:t>OAPLA</a:t>
                  </a:r>
                  <a:endParaRPr lang="en-US" sz="1600" b="1" dirty="0">
                    <a:latin typeface="Verdana" panose="020B0604030504040204" pitchFamily="34" charset="0"/>
                    <a:ea typeface="Verdana" panose="020B0604030504040204" pitchFamily="34" charset="0"/>
                  </a:endParaRPr>
                </a:p>
              </p:txBody>
            </p:sp>
          </p:grpSp>
          <p:pic>
            <p:nvPicPr>
              <p:cNvPr id="34" name="Imagen 33">
                <a:extLst>
                  <a:ext uri="{FF2B5EF4-FFF2-40B4-BE49-F238E27FC236}">
                    <a16:creationId xmlns="" xmlns:a16="http://schemas.microsoft.com/office/drawing/2014/main" id="{CA9F698A-4CDF-868D-4C59-39F5E97A6A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497276" y="5963517"/>
                <a:ext cx="2206943" cy="2298391"/>
              </a:xfrm>
              <a:prstGeom prst="rect">
                <a:avLst/>
              </a:prstGeom>
            </p:spPr>
          </p:pic>
        </p:grpSp>
      </p:grpSp>
      <p:sp>
        <p:nvSpPr>
          <p:cNvPr id="40" name="CuadroTexto 39">
            <a:extLst>
              <a:ext uri="{FF2B5EF4-FFF2-40B4-BE49-F238E27FC236}">
                <a16:creationId xmlns="" xmlns:a16="http://schemas.microsoft.com/office/drawing/2014/main" id="{AB1C242A-9222-8738-FA2A-9E2BB1CCA1B2}"/>
              </a:ext>
            </a:extLst>
          </p:cNvPr>
          <p:cNvSpPr txBox="1"/>
          <p:nvPr/>
        </p:nvSpPr>
        <p:spPr>
          <a:xfrm>
            <a:off x="2898373" y="8116581"/>
            <a:ext cx="3596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2400" b="1" dirty="0">
                <a:latin typeface="Verdana" panose="020B0604030504040204" pitchFamily="34" charset="0"/>
                <a:ea typeface="Verdana" panose="020B0604030504040204" pitchFamily="34" charset="0"/>
              </a:rPr>
              <a:t>Mejora Continua </a:t>
            </a:r>
          </a:p>
        </p:txBody>
      </p:sp>
      <p:cxnSp>
        <p:nvCxnSpPr>
          <p:cNvPr id="41" name="Conector recto de flecha 40">
            <a:extLst>
              <a:ext uri="{FF2B5EF4-FFF2-40B4-BE49-F238E27FC236}">
                <a16:creationId xmlns="" xmlns:a16="http://schemas.microsoft.com/office/drawing/2014/main" id="{09FA407D-9D4E-D671-A9C4-48B0CFDD98F9}"/>
              </a:ext>
            </a:extLst>
          </p:cNvPr>
          <p:cNvCxnSpPr>
            <a:cxnSpLocks/>
          </p:cNvCxnSpPr>
          <p:nvPr/>
        </p:nvCxnSpPr>
        <p:spPr>
          <a:xfrm flipH="1">
            <a:off x="5765797" y="6656162"/>
            <a:ext cx="997660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Frame 17">
            <a:extLst>
              <a:ext uri="{FF2B5EF4-FFF2-40B4-BE49-F238E27FC236}">
                <a16:creationId xmlns="" xmlns:a16="http://schemas.microsoft.com/office/drawing/2014/main" id="{CC97114D-EB62-570C-F095-E8CEC5DBE86F}"/>
              </a:ext>
            </a:extLst>
          </p:cNvPr>
          <p:cNvSpPr/>
          <p:nvPr/>
        </p:nvSpPr>
        <p:spPr>
          <a:xfrm>
            <a:off x="2511586" y="3248157"/>
            <a:ext cx="325282" cy="31502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6" name="Frame 17">
            <a:extLst>
              <a:ext uri="{FF2B5EF4-FFF2-40B4-BE49-F238E27FC236}">
                <a16:creationId xmlns="" xmlns:a16="http://schemas.microsoft.com/office/drawing/2014/main" id="{128D779D-0820-0F44-670A-30941D358317}"/>
              </a:ext>
            </a:extLst>
          </p:cNvPr>
          <p:cNvSpPr/>
          <p:nvPr/>
        </p:nvSpPr>
        <p:spPr>
          <a:xfrm>
            <a:off x="747319" y="4895489"/>
            <a:ext cx="325282" cy="31502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8" name="Frame 17">
            <a:extLst>
              <a:ext uri="{FF2B5EF4-FFF2-40B4-BE49-F238E27FC236}">
                <a16:creationId xmlns="" xmlns:a16="http://schemas.microsoft.com/office/drawing/2014/main" id="{B2EBB351-25E4-B758-7E33-0142BE5D5FC3}"/>
              </a:ext>
            </a:extLst>
          </p:cNvPr>
          <p:cNvSpPr/>
          <p:nvPr/>
        </p:nvSpPr>
        <p:spPr>
          <a:xfrm>
            <a:off x="7753459" y="4903319"/>
            <a:ext cx="325282" cy="31502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="" xmlns:a16="http://schemas.microsoft.com/office/drawing/2014/main" id="{486EC67B-7340-CCC6-232C-4C48404370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40434" y="2499537"/>
            <a:ext cx="1725318" cy="7864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CuadroTexto 18">
            <a:extLst>
              <a:ext uri="{FF2B5EF4-FFF2-40B4-BE49-F238E27FC236}">
                <a16:creationId xmlns="" xmlns:a16="http://schemas.microsoft.com/office/drawing/2014/main" id="{A33CE68C-836C-2449-35A7-79088FB8CAD9}"/>
              </a:ext>
            </a:extLst>
          </p:cNvPr>
          <p:cNvSpPr txBox="1"/>
          <p:nvPr/>
        </p:nvSpPr>
        <p:spPr>
          <a:xfrm>
            <a:off x="9835380" y="1987202"/>
            <a:ext cx="2735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Verdana" panose="020B0604030504040204" pitchFamily="34" charset="0"/>
                <a:ea typeface="Verdana" panose="020B0604030504040204" pitchFamily="34" charset="0"/>
              </a:rPr>
              <a:t>Meta Propuesta IDI</a:t>
            </a:r>
          </a:p>
        </p:txBody>
      </p:sp>
    </p:spTree>
    <p:extLst>
      <p:ext uri="{BB962C8B-B14F-4D97-AF65-F5344CB8AC3E}">
        <p14:creationId xmlns:p14="http://schemas.microsoft.com/office/powerpoint/2010/main" val="3802533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3959070" y="844977"/>
            <a:ext cx="8162206" cy="10935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8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ESTRATEGIA DE LA OAPLA PARA EL REPORTE DEL FURAG 2024 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="" xmlns:a16="http://schemas.microsoft.com/office/drawing/2014/main" id="{E7B020FD-3D87-CAB8-EC36-3E21CEB8C735}"/>
              </a:ext>
            </a:extLst>
          </p:cNvPr>
          <p:cNvCxnSpPr/>
          <p:nvPr/>
        </p:nvCxnSpPr>
        <p:spPr>
          <a:xfrm>
            <a:off x="3451182" y="1060704"/>
            <a:ext cx="0" cy="865632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F8135D39-A150-4AD6-600E-6D328CEC04C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251" y="7930282"/>
            <a:ext cx="1512358" cy="889868"/>
          </a:xfrm>
          <a:prstGeom prst="rect">
            <a:avLst/>
          </a:prstGeom>
        </p:spPr>
      </p:pic>
      <p:sp>
        <p:nvSpPr>
          <p:cNvPr id="50" name="Rectangle 46">
            <a:extLst>
              <a:ext uri="{FF2B5EF4-FFF2-40B4-BE49-F238E27FC236}">
                <a16:creationId xmlns="" xmlns:a16="http://schemas.microsoft.com/office/drawing/2014/main" id="{D8465CB7-B68F-F460-D5AA-17F87FF211A0}"/>
              </a:ext>
            </a:extLst>
          </p:cNvPr>
          <p:cNvSpPr/>
          <p:nvPr/>
        </p:nvSpPr>
        <p:spPr>
          <a:xfrm>
            <a:off x="2274999" y="5825031"/>
            <a:ext cx="4722013" cy="8776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276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 la matriz se debe diligenciar si se cuenta con la evidencia o no. En caso negative, se debe justificar las razones por las cuales no se ha implementado el requerimiento solicitado. </a:t>
            </a:r>
            <a:endParaRPr lang="es-CO" sz="1276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1" name="TextBox 47">
            <a:extLst>
              <a:ext uri="{FF2B5EF4-FFF2-40B4-BE49-F238E27FC236}">
                <a16:creationId xmlns="" xmlns:a16="http://schemas.microsoft.com/office/drawing/2014/main" id="{5DB9AE6C-6C8D-B806-3DB5-15413DC4A053}"/>
              </a:ext>
            </a:extLst>
          </p:cNvPr>
          <p:cNvSpPr txBox="1"/>
          <p:nvPr/>
        </p:nvSpPr>
        <p:spPr>
          <a:xfrm>
            <a:off x="2331200" y="5470960"/>
            <a:ext cx="2739853" cy="3540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701" b="1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Lato Regular"/>
              </a:rPr>
              <a:t>Diligenciar la matriz </a:t>
            </a:r>
          </a:p>
        </p:txBody>
      </p:sp>
      <p:sp>
        <p:nvSpPr>
          <p:cNvPr id="52" name="Rectangle 48">
            <a:extLst>
              <a:ext uri="{FF2B5EF4-FFF2-40B4-BE49-F238E27FC236}">
                <a16:creationId xmlns="" xmlns:a16="http://schemas.microsoft.com/office/drawing/2014/main" id="{9EC946B8-69D4-7DFB-728B-DD7EAC5BA4C5}"/>
              </a:ext>
            </a:extLst>
          </p:cNvPr>
          <p:cNvSpPr/>
          <p:nvPr/>
        </p:nvSpPr>
        <p:spPr>
          <a:xfrm>
            <a:off x="2300128" y="7393840"/>
            <a:ext cx="6484224" cy="8776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276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Para cada pregunta se debe generar una evidencia. Para el caso de las evidencias que no estén publicadas en un sitio </a:t>
            </a:r>
            <a:r>
              <a:rPr lang="es-CO" sz="1276" b="1" dirty="0" err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official</a:t>
            </a:r>
            <a:r>
              <a:rPr lang="es-CO" sz="1276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se debe crear una carpeta en el DRIVE compartido y proceder a cargar la evidencia.</a:t>
            </a:r>
            <a:endParaRPr lang="es-CO" sz="1276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3" name="TextBox 49">
            <a:extLst>
              <a:ext uri="{FF2B5EF4-FFF2-40B4-BE49-F238E27FC236}">
                <a16:creationId xmlns="" xmlns:a16="http://schemas.microsoft.com/office/drawing/2014/main" id="{C801AFE6-8447-C438-EB9C-443323C3B31B}"/>
              </a:ext>
            </a:extLst>
          </p:cNvPr>
          <p:cNvSpPr txBox="1"/>
          <p:nvPr/>
        </p:nvSpPr>
        <p:spPr>
          <a:xfrm>
            <a:off x="2283861" y="6904007"/>
            <a:ext cx="2371162" cy="3540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701" b="1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Lato Regular"/>
              </a:rPr>
              <a:t>Cargar evidencias</a:t>
            </a:r>
          </a:p>
        </p:txBody>
      </p:sp>
      <p:grpSp>
        <p:nvGrpSpPr>
          <p:cNvPr id="8" name="Grupo 7">
            <a:extLst>
              <a:ext uri="{FF2B5EF4-FFF2-40B4-BE49-F238E27FC236}">
                <a16:creationId xmlns="" xmlns:a16="http://schemas.microsoft.com/office/drawing/2014/main" id="{9CE9DAF8-FBF3-EE1A-45CF-B1F5ED867FF1}"/>
              </a:ext>
            </a:extLst>
          </p:cNvPr>
          <p:cNvGrpSpPr/>
          <p:nvPr/>
        </p:nvGrpSpPr>
        <p:grpSpPr>
          <a:xfrm>
            <a:off x="622473" y="3007048"/>
            <a:ext cx="6374539" cy="1244562"/>
            <a:chOff x="5894209" y="2518143"/>
            <a:chExt cx="6374539" cy="1244562"/>
          </a:xfrm>
        </p:grpSpPr>
        <p:grpSp>
          <p:nvGrpSpPr>
            <p:cNvPr id="7" name="Grupo 6">
              <a:extLst>
                <a:ext uri="{FF2B5EF4-FFF2-40B4-BE49-F238E27FC236}">
                  <a16:creationId xmlns="" xmlns:a16="http://schemas.microsoft.com/office/drawing/2014/main" id="{1B008BB7-6864-A07E-263A-240F7138D522}"/>
                </a:ext>
              </a:extLst>
            </p:cNvPr>
            <p:cNvGrpSpPr/>
            <p:nvPr/>
          </p:nvGrpSpPr>
          <p:grpSpPr>
            <a:xfrm>
              <a:off x="7546735" y="2518143"/>
              <a:ext cx="4722013" cy="1244562"/>
              <a:chOff x="7657188" y="2462566"/>
              <a:chExt cx="4722013" cy="1244562"/>
            </a:xfrm>
          </p:grpSpPr>
          <p:sp>
            <p:nvSpPr>
              <p:cNvPr id="46" name="Rectangle 42">
                <a:extLst>
                  <a:ext uri="{FF2B5EF4-FFF2-40B4-BE49-F238E27FC236}">
                    <a16:creationId xmlns="" xmlns:a16="http://schemas.microsoft.com/office/drawing/2014/main" id="{C9E9D611-F201-945B-4D55-4A55B5821ECC}"/>
                  </a:ext>
                </a:extLst>
              </p:cNvPr>
              <p:cNvSpPr/>
              <p:nvPr/>
            </p:nvSpPr>
            <p:spPr>
              <a:xfrm>
                <a:off x="7657188" y="2829452"/>
                <a:ext cx="4722013" cy="8776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s-CO" sz="1276" b="1" dirty="0">
                    <a:solidFill>
                      <a:schemeClr val="tx2"/>
                    </a:solidFill>
                    <a:latin typeface="Verdana" panose="020B0604030504040204" pitchFamily="34" charset="0"/>
                    <a:ea typeface="Verdana" panose="020B0604030504040204" pitchFamily="34" charset="0"/>
                  </a:rPr>
                  <a:t>Los enlaces de las políticas deberán acceder a la política de gestión correspondiente para diligenciar los avances, y cargar las evidencias, según corresponda</a:t>
                </a:r>
                <a:endParaRPr lang="es-CO" sz="1276" dirty="0">
                  <a:solidFill>
                    <a:schemeClr val="tx2"/>
                  </a:solidFill>
                  <a:latin typeface="Verdana" panose="020B0604030504040204" pitchFamily="34" charset="0"/>
                  <a:ea typeface="Verdana" panose="020B0604030504040204" pitchFamily="34" charset="0"/>
                </a:endParaRPr>
              </a:p>
            </p:txBody>
          </p:sp>
          <p:sp>
            <p:nvSpPr>
              <p:cNvPr id="47" name="TextBox 43">
                <a:extLst>
                  <a:ext uri="{FF2B5EF4-FFF2-40B4-BE49-F238E27FC236}">
                    <a16:creationId xmlns="" xmlns:a16="http://schemas.microsoft.com/office/drawing/2014/main" id="{1F175BEA-E140-F790-D4CA-2C1522D23312}"/>
                  </a:ext>
                </a:extLst>
              </p:cNvPr>
              <p:cNvSpPr txBox="1"/>
              <p:nvPr/>
            </p:nvSpPr>
            <p:spPr>
              <a:xfrm>
                <a:off x="7657188" y="2462566"/>
                <a:ext cx="4015843" cy="3540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CO" sz="1701" b="1" dirty="0">
                    <a:solidFill>
                      <a:schemeClr val="tx2">
                        <a:lumMod val="7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Lato Regular"/>
                  </a:rPr>
                  <a:t>Acceso a la carpeta compartida</a:t>
                </a:r>
              </a:p>
            </p:txBody>
          </p:sp>
        </p:grpSp>
        <p:pic>
          <p:nvPicPr>
            <p:cNvPr id="82" name="Imagen 81">
              <a:extLst>
                <a:ext uri="{FF2B5EF4-FFF2-40B4-BE49-F238E27FC236}">
                  <a16:creationId xmlns="" xmlns:a16="http://schemas.microsoft.com/office/drawing/2014/main" id="{EAA398F3-8B05-F4B2-E96D-C962C365B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94209" y="2549094"/>
              <a:ext cx="1652526" cy="78362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9" name="Grupo 8">
            <a:extLst>
              <a:ext uri="{FF2B5EF4-FFF2-40B4-BE49-F238E27FC236}">
                <a16:creationId xmlns="" xmlns:a16="http://schemas.microsoft.com/office/drawing/2014/main" id="{A7F6B7D0-11CE-77A9-E854-C472DA3A2B0D}"/>
              </a:ext>
            </a:extLst>
          </p:cNvPr>
          <p:cNvGrpSpPr/>
          <p:nvPr/>
        </p:nvGrpSpPr>
        <p:grpSpPr>
          <a:xfrm>
            <a:off x="599386" y="4340989"/>
            <a:ext cx="6453827" cy="928671"/>
            <a:chOff x="5917105" y="4044441"/>
            <a:chExt cx="6453827" cy="928671"/>
          </a:xfrm>
        </p:grpSpPr>
        <p:sp>
          <p:nvSpPr>
            <p:cNvPr id="48" name="Rectangle 44">
              <a:extLst>
                <a:ext uri="{FF2B5EF4-FFF2-40B4-BE49-F238E27FC236}">
                  <a16:creationId xmlns="" xmlns:a16="http://schemas.microsoft.com/office/drawing/2014/main" id="{ED51251B-B3A3-FC7F-DC49-40A7E1E8664A}"/>
                </a:ext>
              </a:extLst>
            </p:cNvPr>
            <p:cNvSpPr/>
            <p:nvPr/>
          </p:nvSpPr>
          <p:spPr>
            <a:xfrm>
              <a:off x="7648919" y="4488107"/>
              <a:ext cx="4722013" cy="4850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CO" sz="1276" b="1" dirty="0">
                  <a:solidFill>
                    <a:schemeClr val="tx2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Abrir el archive Excel que contiene las preguntas de FURAG de la vigencia 2023.</a:t>
              </a:r>
              <a:endParaRPr lang="es-CO" sz="1276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49" name="TextBox 45">
              <a:extLst>
                <a:ext uri="{FF2B5EF4-FFF2-40B4-BE49-F238E27FC236}">
                  <a16:creationId xmlns="" xmlns:a16="http://schemas.microsoft.com/office/drawing/2014/main" id="{2C378473-E417-4C2E-40B3-668647C14D5B}"/>
                </a:ext>
              </a:extLst>
            </p:cNvPr>
            <p:cNvSpPr txBox="1"/>
            <p:nvPr/>
          </p:nvSpPr>
          <p:spPr>
            <a:xfrm>
              <a:off x="7592718" y="4044441"/>
              <a:ext cx="3267241" cy="3540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sz="1701" b="1" dirty="0">
                  <a:solidFill>
                    <a:schemeClr val="tx2">
                      <a:lumMod val="7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Lato Regular"/>
                </a:rPr>
                <a:t>Ingresar al Archivo Excel</a:t>
              </a:r>
            </a:p>
          </p:txBody>
        </p:sp>
        <p:pic>
          <p:nvPicPr>
            <p:cNvPr id="83" name="Imagen 82">
              <a:extLst>
                <a:ext uri="{FF2B5EF4-FFF2-40B4-BE49-F238E27FC236}">
                  <a16:creationId xmlns="" xmlns:a16="http://schemas.microsoft.com/office/drawing/2014/main" id="{E247ACF4-EDCA-4FCC-4644-A83245444B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17105" y="4135269"/>
              <a:ext cx="1652527" cy="83010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84" name="Imagen 83">
            <a:extLst>
              <a:ext uri="{FF2B5EF4-FFF2-40B4-BE49-F238E27FC236}">
                <a16:creationId xmlns="" xmlns:a16="http://schemas.microsoft.com/office/drawing/2014/main" id="{5C33D425-BE7D-00EC-631C-52385AA0FF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1740" y="5454646"/>
            <a:ext cx="1750173" cy="8349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5" name="Imagen 84">
            <a:extLst>
              <a:ext uri="{FF2B5EF4-FFF2-40B4-BE49-F238E27FC236}">
                <a16:creationId xmlns="" xmlns:a16="http://schemas.microsoft.com/office/drawing/2014/main" id="{C65694A4-282D-265A-A822-B975C6A76C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740" y="6830619"/>
            <a:ext cx="1669770" cy="8272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4BA7F0EF-DA60-FB5C-1540-C7353EBE6F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44048" y="3704520"/>
            <a:ext cx="2154685" cy="8135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5F545731-A0E4-D1B9-1BE8-1C84A7D6E17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84352" y="5314745"/>
            <a:ext cx="2874079" cy="14409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38581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3488395" y="699215"/>
            <a:ext cx="8162206" cy="10935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8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ESTRATEGIA DE LA OAPLA PARA EL REPORTE DEL FURAG 2024 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="" xmlns:a16="http://schemas.microsoft.com/office/drawing/2014/main" id="{E7B020FD-3D87-CAB8-EC36-3E21CEB8C735}"/>
              </a:ext>
            </a:extLst>
          </p:cNvPr>
          <p:cNvCxnSpPr/>
          <p:nvPr/>
        </p:nvCxnSpPr>
        <p:spPr>
          <a:xfrm>
            <a:off x="3451182" y="1060704"/>
            <a:ext cx="0" cy="865632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F8135D39-A150-4AD6-600E-6D328CEC04C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251" y="7930282"/>
            <a:ext cx="1512358" cy="889868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="" xmlns:a16="http://schemas.microsoft.com/office/drawing/2014/main" id="{440C72F2-875A-A888-58B6-BFF985BDA629}"/>
              </a:ext>
            </a:extLst>
          </p:cNvPr>
          <p:cNvSpPr txBox="1"/>
          <p:nvPr/>
        </p:nvSpPr>
        <p:spPr>
          <a:xfrm>
            <a:off x="6641069" y="3805021"/>
            <a:ext cx="2510743" cy="533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es-ES" sz="1400" b="1" kern="100" dirty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Ingresa a </a:t>
            </a:r>
            <a:r>
              <a:rPr lang="es-ES" sz="1400" b="1" kern="100" dirty="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la carpeta de la  política a cargo</a:t>
            </a:r>
            <a:endParaRPr lang="es-ES" sz="1400" b="1" kern="100" dirty="0">
              <a:solidFill>
                <a:srgbClr val="21252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3" name="Imagen 32">
            <a:extLst>
              <a:ext uri="{FF2B5EF4-FFF2-40B4-BE49-F238E27FC236}">
                <a16:creationId xmlns="" xmlns:a16="http://schemas.microsoft.com/office/drawing/2014/main" id="{B4DD2546-2806-8770-3B44-F34D71A103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678" y="2238229"/>
            <a:ext cx="2723504" cy="12914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0A56F49D-1F80-65EC-00AE-217F2BE4EE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7727" y="4787870"/>
            <a:ext cx="5565700" cy="28977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ECE15439-AFF3-D824-8DA0-AA7EFF3A0CF2}"/>
              </a:ext>
            </a:extLst>
          </p:cNvPr>
          <p:cNvSpPr/>
          <p:nvPr/>
        </p:nvSpPr>
        <p:spPr>
          <a:xfrm>
            <a:off x="481179" y="3687014"/>
            <a:ext cx="4433401" cy="276556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 OAPLA desarrolló un SITE para el cargue de evidencias y visualización de la información relacionada con MIPG institucional, con el fin de facilitar el reporte en las futuras vigencias, y crear cultura organizacional. 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="" xmlns:a16="http://schemas.microsoft.com/office/drawing/2014/main" id="{DC31117D-8528-26F4-C47F-A6B030BA6A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2587" y="6998902"/>
            <a:ext cx="1841152" cy="15302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9649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3568782" y="832762"/>
            <a:ext cx="8162206" cy="10935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8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ESTRATEGIA DE LA OAPLA PARA EL REPORTE DEL FURAG 2024 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="" xmlns:a16="http://schemas.microsoft.com/office/drawing/2014/main" id="{E7B020FD-3D87-CAB8-EC36-3E21CEB8C735}"/>
              </a:ext>
            </a:extLst>
          </p:cNvPr>
          <p:cNvCxnSpPr/>
          <p:nvPr/>
        </p:nvCxnSpPr>
        <p:spPr>
          <a:xfrm>
            <a:off x="3451182" y="1060704"/>
            <a:ext cx="0" cy="865632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F8135D39-A150-4AD6-600E-6D328CEC04C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251" y="7930282"/>
            <a:ext cx="1512358" cy="889868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="" xmlns:a16="http://schemas.microsoft.com/office/drawing/2014/main" id="{5273309C-4126-DD5C-FA5C-4962B8B85DE3}"/>
              </a:ext>
            </a:extLst>
          </p:cNvPr>
          <p:cNvSpPr txBox="1"/>
          <p:nvPr/>
        </p:nvSpPr>
        <p:spPr>
          <a:xfrm>
            <a:off x="1546561" y="3321277"/>
            <a:ext cx="2822670" cy="533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es-ES" sz="1400" b="1" kern="100" dirty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Ingresa al Archivo EXCEL de la </a:t>
            </a:r>
            <a:r>
              <a:rPr lang="es-ES" sz="1400" b="1" kern="100" dirty="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</a:t>
            </a:r>
            <a:r>
              <a:rPr lang="es-ES" sz="1400" b="1" kern="100" dirty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olítica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B7BEE0C3-C271-2791-11C8-51F877A6AD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920" y="5528830"/>
            <a:ext cx="1442926" cy="14478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24" name="Grupo 23">
            <a:extLst>
              <a:ext uri="{FF2B5EF4-FFF2-40B4-BE49-F238E27FC236}">
                <a16:creationId xmlns="" xmlns:a16="http://schemas.microsoft.com/office/drawing/2014/main" id="{6CEAF923-C2F4-BF21-501B-CC1EB5A99C4E}"/>
              </a:ext>
            </a:extLst>
          </p:cNvPr>
          <p:cNvGrpSpPr/>
          <p:nvPr/>
        </p:nvGrpSpPr>
        <p:grpSpPr>
          <a:xfrm>
            <a:off x="4054183" y="4313701"/>
            <a:ext cx="8162206" cy="4506449"/>
            <a:chOff x="5012839" y="4729388"/>
            <a:chExt cx="7598260" cy="4015042"/>
          </a:xfrm>
        </p:grpSpPr>
        <p:grpSp>
          <p:nvGrpSpPr>
            <p:cNvPr id="40" name="Grupo 39">
              <a:extLst>
                <a:ext uri="{FF2B5EF4-FFF2-40B4-BE49-F238E27FC236}">
                  <a16:creationId xmlns="" xmlns:a16="http://schemas.microsoft.com/office/drawing/2014/main" id="{FCA6E25D-A011-706B-2E07-94420C0D834B}"/>
                </a:ext>
              </a:extLst>
            </p:cNvPr>
            <p:cNvGrpSpPr/>
            <p:nvPr/>
          </p:nvGrpSpPr>
          <p:grpSpPr>
            <a:xfrm>
              <a:off x="5012839" y="4729388"/>
              <a:ext cx="7598260" cy="3204834"/>
              <a:chOff x="5608674" y="3506727"/>
              <a:chExt cx="5944115" cy="2050312"/>
            </a:xfrm>
          </p:grpSpPr>
          <p:pic>
            <p:nvPicPr>
              <p:cNvPr id="35" name="Imagen 34">
                <a:extLst>
                  <a:ext uri="{FF2B5EF4-FFF2-40B4-BE49-F238E27FC236}">
                    <a16:creationId xmlns="" xmlns:a16="http://schemas.microsoft.com/office/drawing/2014/main" id="{847593E7-F337-9DDD-1EE9-F2A21C1F66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08674" y="3506727"/>
                <a:ext cx="5944115" cy="2042337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37" name="Rectángulo 36">
                <a:extLst>
                  <a:ext uri="{FF2B5EF4-FFF2-40B4-BE49-F238E27FC236}">
                    <a16:creationId xmlns="" xmlns:a16="http://schemas.microsoft.com/office/drawing/2014/main" id="{9CCA9F02-B91A-9E7D-A81B-95BFB22883BE}"/>
                  </a:ext>
                </a:extLst>
              </p:cNvPr>
              <p:cNvSpPr/>
              <p:nvPr/>
            </p:nvSpPr>
            <p:spPr>
              <a:xfrm>
                <a:off x="5709158" y="4932589"/>
                <a:ext cx="4724201" cy="624450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</p:grpSp>
        <p:pic>
          <p:nvPicPr>
            <p:cNvPr id="16" name="Imagen 15">
              <a:extLst>
                <a:ext uri="{FF2B5EF4-FFF2-40B4-BE49-F238E27FC236}">
                  <a16:creationId xmlns="" xmlns:a16="http://schemas.microsoft.com/office/drawing/2014/main" id="{48F1612B-10FD-8624-9710-567FF06AC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848055" y="6958147"/>
              <a:ext cx="1609483" cy="178628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30" name="Grupo 29">
            <a:extLst>
              <a:ext uri="{FF2B5EF4-FFF2-40B4-BE49-F238E27FC236}">
                <a16:creationId xmlns="" xmlns:a16="http://schemas.microsoft.com/office/drawing/2014/main" id="{ABF19C48-4799-D230-9412-3B6E1E934E57}"/>
              </a:ext>
            </a:extLst>
          </p:cNvPr>
          <p:cNvGrpSpPr/>
          <p:nvPr/>
        </p:nvGrpSpPr>
        <p:grpSpPr>
          <a:xfrm>
            <a:off x="9787988" y="2461594"/>
            <a:ext cx="2621507" cy="1316850"/>
            <a:chOff x="6201847" y="2156822"/>
            <a:chExt cx="2621507" cy="1316850"/>
          </a:xfrm>
        </p:grpSpPr>
        <p:grpSp>
          <p:nvGrpSpPr>
            <p:cNvPr id="28" name="Grupo 27">
              <a:extLst>
                <a:ext uri="{FF2B5EF4-FFF2-40B4-BE49-F238E27FC236}">
                  <a16:creationId xmlns="" xmlns:a16="http://schemas.microsoft.com/office/drawing/2014/main" id="{464E2CF4-D537-12BB-1FF4-8D1693170511}"/>
                </a:ext>
              </a:extLst>
            </p:cNvPr>
            <p:cNvGrpSpPr/>
            <p:nvPr/>
          </p:nvGrpSpPr>
          <p:grpSpPr>
            <a:xfrm>
              <a:off x="6201847" y="2156822"/>
              <a:ext cx="2621507" cy="1316850"/>
              <a:chOff x="6201847" y="2156822"/>
              <a:chExt cx="2621507" cy="1316850"/>
            </a:xfrm>
          </p:grpSpPr>
          <p:pic>
            <p:nvPicPr>
              <p:cNvPr id="25" name="Imagen 24">
                <a:extLst>
                  <a:ext uri="{FF2B5EF4-FFF2-40B4-BE49-F238E27FC236}">
                    <a16:creationId xmlns="" xmlns:a16="http://schemas.microsoft.com/office/drawing/2014/main" id="{6B48060E-7FC7-5AA0-4736-9DF29D1666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 rot="10800000">
                <a:off x="6201847" y="2156822"/>
                <a:ext cx="2621507" cy="131685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27" name="Imagen 26">
                <a:extLst>
                  <a:ext uri="{FF2B5EF4-FFF2-40B4-BE49-F238E27FC236}">
                    <a16:creationId xmlns="" xmlns:a16="http://schemas.microsoft.com/office/drawing/2014/main" id="{246C0E65-FA65-7A9E-B53C-458F13E5E5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944783" y="2665955"/>
                <a:ext cx="685859" cy="350550"/>
              </a:xfrm>
              <a:prstGeom prst="rect">
                <a:avLst/>
              </a:prstGeom>
            </p:spPr>
          </p:pic>
        </p:grpSp>
        <p:sp>
          <p:nvSpPr>
            <p:cNvPr id="29" name="CuadroTexto 28">
              <a:extLst>
                <a:ext uri="{FF2B5EF4-FFF2-40B4-BE49-F238E27FC236}">
                  <a16:creationId xmlns="" xmlns:a16="http://schemas.microsoft.com/office/drawing/2014/main" id="{72C0CD77-7CD9-02B8-9A8C-2F53518C9B36}"/>
                </a:ext>
              </a:extLst>
            </p:cNvPr>
            <p:cNvSpPr txBox="1"/>
            <p:nvPr/>
          </p:nvSpPr>
          <p:spPr>
            <a:xfrm>
              <a:off x="7860782" y="2492081"/>
              <a:ext cx="8538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3600" b="1" dirty="0">
                  <a:solidFill>
                    <a:srgbClr val="002060"/>
                  </a:solidFill>
                  <a:latin typeface="Arial Narrow" panose="020B0606020202030204" pitchFamily="34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0885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Conector recto 58">
            <a:extLst>
              <a:ext uri="{FF2B5EF4-FFF2-40B4-BE49-F238E27FC236}">
                <a16:creationId xmlns="" xmlns:a16="http://schemas.microsoft.com/office/drawing/2014/main" id="{F8D87B67-6F34-DF40-DFF1-E88E44333538}"/>
              </a:ext>
            </a:extLst>
          </p:cNvPr>
          <p:cNvCxnSpPr>
            <a:cxnSpLocks/>
          </p:cNvCxnSpPr>
          <p:nvPr/>
        </p:nvCxnSpPr>
        <p:spPr>
          <a:xfrm flipH="1">
            <a:off x="10841743" y="7035364"/>
            <a:ext cx="0" cy="640068"/>
          </a:xfrm>
          <a:prstGeom prst="line">
            <a:avLst/>
          </a:prstGeom>
          <a:ln w="19050">
            <a:solidFill>
              <a:schemeClr val="accent4"/>
            </a:solidFill>
            <a:prstDash val="dash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 txBox="1">
            <a:spLocks/>
          </p:cNvSpPr>
          <p:nvPr/>
        </p:nvSpPr>
        <p:spPr>
          <a:xfrm>
            <a:off x="3568782" y="832762"/>
            <a:ext cx="8162206" cy="10935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8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ESTRATEGIA DE LA OAPLA PARA EL REPORTE DEL FURAG 2024 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="" xmlns:a16="http://schemas.microsoft.com/office/drawing/2014/main" id="{E7B020FD-3D87-CAB8-EC36-3E21CEB8C735}"/>
              </a:ext>
            </a:extLst>
          </p:cNvPr>
          <p:cNvCxnSpPr/>
          <p:nvPr/>
        </p:nvCxnSpPr>
        <p:spPr>
          <a:xfrm>
            <a:off x="3451182" y="1060704"/>
            <a:ext cx="0" cy="865632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A50E2952-5A70-0635-B3E9-08B1BC4700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251" y="2030989"/>
            <a:ext cx="2658086" cy="12680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628E5C28-A5E5-D09E-CCC4-C386104D3643}"/>
              </a:ext>
            </a:extLst>
          </p:cNvPr>
          <p:cNvSpPr txBox="1"/>
          <p:nvPr/>
        </p:nvSpPr>
        <p:spPr>
          <a:xfrm>
            <a:off x="5046773" y="2622397"/>
            <a:ext cx="3880359" cy="362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b="1" kern="100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Iniciar el Diligenciamiento</a:t>
            </a:r>
          </a:p>
        </p:txBody>
      </p:sp>
      <p:pic>
        <p:nvPicPr>
          <p:cNvPr id="31" name="Imagen 30">
            <a:extLst>
              <a:ext uri="{FF2B5EF4-FFF2-40B4-BE49-F238E27FC236}">
                <a16:creationId xmlns="" xmlns:a16="http://schemas.microsoft.com/office/drawing/2014/main" id="{B91DB9FC-D170-0805-A137-C3C36CFF07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422" y="3321859"/>
            <a:ext cx="11411072" cy="35116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47" name="Grupo 46">
            <a:extLst>
              <a:ext uri="{FF2B5EF4-FFF2-40B4-BE49-F238E27FC236}">
                <a16:creationId xmlns="" xmlns:a16="http://schemas.microsoft.com/office/drawing/2014/main" id="{C7AFF8B4-FBE8-431C-617E-60483DA40B46}"/>
              </a:ext>
            </a:extLst>
          </p:cNvPr>
          <p:cNvGrpSpPr/>
          <p:nvPr/>
        </p:nvGrpSpPr>
        <p:grpSpPr>
          <a:xfrm>
            <a:off x="522514" y="3778181"/>
            <a:ext cx="321908" cy="3416439"/>
            <a:chOff x="522514" y="3778181"/>
            <a:chExt cx="321908" cy="3416439"/>
          </a:xfrm>
        </p:grpSpPr>
        <p:cxnSp>
          <p:nvCxnSpPr>
            <p:cNvPr id="33" name="Conector recto 32">
              <a:extLst>
                <a:ext uri="{FF2B5EF4-FFF2-40B4-BE49-F238E27FC236}">
                  <a16:creationId xmlns="" xmlns:a16="http://schemas.microsoft.com/office/drawing/2014/main" id="{6CEB825F-A362-FDC4-974A-DE844571CEDB}"/>
                </a:ext>
              </a:extLst>
            </p:cNvPr>
            <p:cNvCxnSpPr/>
            <p:nvPr/>
          </p:nvCxnSpPr>
          <p:spPr>
            <a:xfrm>
              <a:off x="522514" y="3798277"/>
              <a:ext cx="0" cy="3396343"/>
            </a:xfrm>
            <a:prstGeom prst="line">
              <a:avLst/>
            </a:prstGeom>
            <a:ln w="19050">
              <a:solidFill>
                <a:schemeClr val="accent4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ector recto 41">
              <a:extLst>
                <a:ext uri="{FF2B5EF4-FFF2-40B4-BE49-F238E27FC236}">
                  <a16:creationId xmlns="" xmlns:a16="http://schemas.microsoft.com/office/drawing/2014/main" id="{5284EB88-C8F1-B3BC-4276-ABB4D38BC011}"/>
                </a:ext>
              </a:extLst>
            </p:cNvPr>
            <p:cNvCxnSpPr/>
            <p:nvPr/>
          </p:nvCxnSpPr>
          <p:spPr>
            <a:xfrm>
              <a:off x="532923" y="3778181"/>
              <a:ext cx="311499" cy="0"/>
            </a:xfrm>
            <a:prstGeom prst="line">
              <a:avLst/>
            </a:prstGeom>
            <a:ln w="19050">
              <a:solidFill>
                <a:schemeClr val="accent4"/>
              </a:solidFill>
              <a:prstDash val="dashDot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CuadroTexto 47">
            <a:extLst>
              <a:ext uri="{FF2B5EF4-FFF2-40B4-BE49-F238E27FC236}">
                <a16:creationId xmlns="" xmlns:a16="http://schemas.microsoft.com/office/drawing/2014/main" id="{C44FBD29-EE43-67A2-1005-07C168DAACAC}"/>
              </a:ext>
            </a:extLst>
          </p:cNvPr>
          <p:cNvSpPr txBox="1"/>
          <p:nvPr/>
        </p:nvSpPr>
        <p:spPr>
          <a:xfrm>
            <a:off x="670908" y="6964361"/>
            <a:ext cx="1772112" cy="4701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es-ES" sz="1200" b="1" kern="100" dirty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Lea y analice la pregunta</a:t>
            </a:r>
          </a:p>
        </p:txBody>
      </p:sp>
      <p:cxnSp>
        <p:nvCxnSpPr>
          <p:cNvPr id="50" name="Conector recto 49">
            <a:extLst>
              <a:ext uri="{FF2B5EF4-FFF2-40B4-BE49-F238E27FC236}">
                <a16:creationId xmlns="" xmlns:a16="http://schemas.microsoft.com/office/drawing/2014/main" id="{266FD9D2-8EFD-0C12-036B-960786671D11}"/>
              </a:ext>
            </a:extLst>
          </p:cNvPr>
          <p:cNvCxnSpPr>
            <a:cxnSpLocks/>
          </p:cNvCxnSpPr>
          <p:nvPr/>
        </p:nvCxnSpPr>
        <p:spPr>
          <a:xfrm>
            <a:off x="4633964" y="5744988"/>
            <a:ext cx="0" cy="1698172"/>
          </a:xfrm>
          <a:prstGeom prst="line">
            <a:avLst/>
          </a:prstGeom>
          <a:ln w="19050">
            <a:solidFill>
              <a:schemeClr val="accent4"/>
            </a:solidFill>
            <a:prstDash val="dash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CuadroTexto 54">
            <a:extLst>
              <a:ext uri="{FF2B5EF4-FFF2-40B4-BE49-F238E27FC236}">
                <a16:creationId xmlns="" xmlns:a16="http://schemas.microsoft.com/office/drawing/2014/main" id="{7F4EDECF-6B99-A583-C1F2-3CD129636A2A}"/>
              </a:ext>
            </a:extLst>
          </p:cNvPr>
          <p:cNvSpPr txBox="1"/>
          <p:nvPr/>
        </p:nvSpPr>
        <p:spPr>
          <a:xfrm>
            <a:off x="1954966" y="7573991"/>
            <a:ext cx="2992431" cy="1062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es-ES" sz="1200" b="1" kern="100" dirty="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Marque con un </a:t>
            </a:r>
            <a:r>
              <a:rPr lang="es-ES" sz="1200" b="1" kern="1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x</a:t>
            </a:r>
            <a:r>
              <a:rPr lang="es-ES" sz="1200" b="1" kern="100" dirty="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si se  cuenta con evidencia; en caso contrario debe realizar una justificación del no cumplimiento de la pregunta evaluada  </a:t>
            </a:r>
            <a:endParaRPr lang="es-ES" sz="1200" b="1" kern="100" dirty="0">
              <a:solidFill>
                <a:srgbClr val="21252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56" name="Conector recto 55">
            <a:extLst>
              <a:ext uri="{FF2B5EF4-FFF2-40B4-BE49-F238E27FC236}">
                <a16:creationId xmlns="" xmlns:a16="http://schemas.microsoft.com/office/drawing/2014/main" id="{F93BB714-C0F6-8628-AA8F-C0EB03FB9E6C}"/>
              </a:ext>
            </a:extLst>
          </p:cNvPr>
          <p:cNvCxnSpPr>
            <a:cxnSpLocks/>
          </p:cNvCxnSpPr>
          <p:nvPr/>
        </p:nvCxnSpPr>
        <p:spPr>
          <a:xfrm>
            <a:off x="6986953" y="5914257"/>
            <a:ext cx="0" cy="1152000"/>
          </a:xfrm>
          <a:prstGeom prst="line">
            <a:avLst/>
          </a:prstGeom>
          <a:ln w="19050">
            <a:solidFill>
              <a:schemeClr val="accent4"/>
            </a:solidFill>
            <a:prstDash val="dash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CuadroTexto 60">
            <a:extLst>
              <a:ext uri="{FF2B5EF4-FFF2-40B4-BE49-F238E27FC236}">
                <a16:creationId xmlns="" xmlns:a16="http://schemas.microsoft.com/office/drawing/2014/main" id="{9B645D5E-C59C-0257-19FA-E7DD85DD6248}"/>
              </a:ext>
            </a:extLst>
          </p:cNvPr>
          <p:cNvSpPr txBox="1"/>
          <p:nvPr/>
        </p:nvSpPr>
        <p:spPr>
          <a:xfrm>
            <a:off x="9648194" y="8203288"/>
            <a:ext cx="2082794" cy="4701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es-ES" sz="1200" b="1" kern="100" dirty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Elaborar el contexto de la pregunta</a:t>
            </a:r>
          </a:p>
        </p:txBody>
      </p:sp>
      <p:sp>
        <p:nvSpPr>
          <p:cNvPr id="62" name="CuadroTexto 61">
            <a:extLst>
              <a:ext uri="{FF2B5EF4-FFF2-40B4-BE49-F238E27FC236}">
                <a16:creationId xmlns="" xmlns:a16="http://schemas.microsoft.com/office/drawing/2014/main" id="{D73985FC-7C33-1981-CA08-CA665E22C6B4}"/>
              </a:ext>
            </a:extLst>
          </p:cNvPr>
          <p:cNvSpPr txBox="1"/>
          <p:nvPr/>
        </p:nvSpPr>
        <p:spPr>
          <a:xfrm>
            <a:off x="4879803" y="7268612"/>
            <a:ext cx="42607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800" spc="-100" dirty="0">
                <a:solidFill>
                  <a:srgbClr val="212529"/>
                </a:solidFill>
                <a:effectLst/>
                <a:latin typeface="Verdana" panose="020B0604030504040204" pitchFamily="34" charset="0"/>
                <a:ea typeface="Aptos" panose="020B0004020202020204" pitchFamily="34" charset="0"/>
              </a:rPr>
              <a:t> </a:t>
            </a:r>
            <a:endParaRPr lang="es-CO" sz="1200" b="1" kern="100" dirty="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es-ES" sz="1200" b="1" kern="100" dirty="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Ingrese el link donde se encuentra la evidencia</a:t>
            </a:r>
            <a:endParaRPr lang="es-CO" sz="1200" b="1" kern="100" dirty="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es-ES" sz="1200" b="1" kern="100" dirty="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Nota: En caso de que la evidencia no este publicada, indicar donde se encuentra ubicada. Toda evidencia debe estar en forma digital</a:t>
            </a:r>
            <a:endParaRPr lang="es-CO" sz="1200" b="1" kern="100" dirty="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endParaRPr lang="es-CO" dirty="0"/>
          </a:p>
        </p:txBody>
      </p:sp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84525D9A-35D0-041C-0653-93769EAC00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676" y="7393583"/>
            <a:ext cx="493819" cy="5364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0FF13127-E579-1901-2922-20FD6866B8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8399" y="6923456"/>
            <a:ext cx="493819" cy="5303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44FB7F96-F5C5-C376-3BF9-672B1A0795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87597" y="6957104"/>
            <a:ext cx="493819" cy="5303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5706E61A-BC49-4230-7B66-9C6FB41F9F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82641" y="7563524"/>
            <a:ext cx="493819" cy="5303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33D2B9C3-3811-6338-3A91-252C1D64310A}"/>
              </a:ext>
            </a:extLst>
          </p:cNvPr>
          <p:cNvSpPr/>
          <p:nvPr/>
        </p:nvSpPr>
        <p:spPr>
          <a:xfrm>
            <a:off x="324852" y="7257079"/>
            <a:ext cx="795535" cy="739968"/>
          </a:xfrm>
          <a:prstGeom prst="ellipse">
            <a:avLst/>
          </a:prstGeom>
          <a:ln w="1905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>
                <a:latin typeface="Verdana" panose="020B0604030504040204" pitchFamily="34" charset="0"/>
                <a:ea typeface="Verdana" panose="020B0604030504040204" pitchFamily="34" charset="0"/>
              </a:rPr>
              <a:t>3.1</a:t>
            </a:r>
          </a:p>
        </p:txBody>
      </p:sp>
      <p:sp>
        <p:nvSpPr>
          <p:cNvPr id="4" name="Elipse 3">
            <a:extLst>
              <a:ext uri="{FF2B5EF4-FFF2-40B4-BE49-F238E27FC236}">
                <a16:creationId xmlns="" xmlns:a16="http://schemas.microsoft.com/office/drawing/2014/main" id="{C6421C63-490A-12CC-BDE4-9F81359A0070}"/>
              </a:ext>
            </a:extLst>
          </p:cNvPr>
          <p:cNvSpPr/>
          <p:nvPr/>
        </p:nvSpPr>
        <p:spPr>
          <a:xfrm>
            <a:off x="4182842" y="6809013"/>
            <a:ext cx="795535" cy="739968"/>
          </a:xfrm>
          <a:prstGeom prst="ellipse">
            <a:avLst/>
          </a:prstGeom>
          <a:ln w="1905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>
                <a:latin typeface="Verdana" panose="020B0604030504040204" pitchFamily="34" charset="0"/>
                <a:ea typeface="Verdana" panose="020B0604030504040204" pitchFamily="34" charset="0"/>
              </a:rPr>
              <a:t>3.2</a:t>
            </a:r>
          </a:p>
        </p:txBody>
      </p:sp>
      <p:sp>
        <p:nvSpPr>
          <p:cNvPr id="6" name="Elipse 5">
            <a:extLst>
              <a:ext uri="{FF2B5EF4-FFF2-40B4-BE49-F238E27FC236}">
                <a16:creationId xmlns="" xmlns:a16="http://schemas.microsoft.com/office/drawing/2014/main" id="{1320917A-1270-3CAD-9065-6FB66F069208}"/>
              </a:ext>
            </a:extLst>
          </p:cNvPr>
          <p:cNvSpPr/>
          <p:nvPr/>
        </p:nvSpPr>
        <p:spPr>
          <a:xfrm>
            <a:off x="10399700" y="7443160"/>
            <a:ext cx="795535" cy="739968"/>
          </a:xfrm>
          <a:prstGeom prst="ellipse">
            <a:avLst/>
          </a:prstGeom>
          <a:ln w="1905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>
                <a:latin typeface="Verdana" panose="020B0604030504040204" pitchFamily="34" charset="0"/>
                <a:ea typeface="Verdana" panose="020B0604030504040204" pitchFamily="34" charset="0"/>
              </a:rPr>
              <a:t>3.4</a:t>
            </a:r>
          </a:p>
        </p:txBody>
      </p:sp>
      <p:sp>
        <p:nvSpPr>
          <p:cNvPr id="7" name="Elipse 6">
            <a:extLst>
              <a:ext uri="{FF2B5EF4-FFF2-40B4-BE49-F238E27FC236}">
                <a16:creationId xmlns="" xmlns:a16="http://schemas.microsoft.com/office/drawing/2014/main" id="{8076627D-0608-3894-50A6-281795F66551}"/>
              </a:ext>
            </a:extLst>
          </p:cNvPr>
          <p:cNvSpPr/>
          <p:nvPr/>
        </p:nvSpPr>
        <p:spPr>
          <a:xfrm>
            <a:off x="6549958" y="6872136"/>
            <a:ext cx="795535" cy="739968"/>
          </a:xfrm>
          <a:prstGeom prst="ellipse">
            <a:avLst/>
          </a:prstGeom>
          <a:ln w="1905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>
                <a:latin typeface="Verdana" panose="020B0604030504040204" pitchFamily="34" charset="0"/>
                <a:ea typeface="Verdana" panose="020B0604030504040204" pitchFamily="34" charset="0"/>
              </a:rPr>
              <a:t>3.3</a:t>
            </a:r>
          </a:p>
        </p:txBody>
      </p:sp>
    </p:spTree>
    <p:extLst>
      <p:ext uri="{BB962C8B-B14F-4D97-AF65-F5344CB8AC3E}">
        <p14:creationId xmlns:p14="http://schemas.microsoft.com/office/powerpoint/2010/main" val="849788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3568782" y="832762"/>
            <a:ext cx="8162206" cy="10935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8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ESTRATEGIA DE LA OAPLA PARA EL REPORTE DEL FURAG 2024 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="" xmlns:a16="http://schemas.microsoft.com/office/drawing/2014/main" id="{E7B020FD-3D87-CAB8-EC36-3E21CEB8C735}"/>
              </a:ext>
            </a:extLst>
          </p:cNvPr>
          <p:cNvCxnSpPr/>
          <p:nvPr/>
        </p:nvCxnSpPr>
        <p:spPr>
          <a:xfrm>
            <a:off x="3451182" y="1060704"/>
            <a:ext cx="0" cy="865632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9DCA44C1-CCBE-B20F-A0C9-7892BC9631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178" y="2177837"/>
            <a:ext cx="2658086" cy="1316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80E550BE-267F-AD6D-E101-4F0A0986828A}"/>
              </a:ext>
            </a:extLst>
          </p:cNvPr>
          <p:cNvSpPr/>
          <p:nvPr/>
        </p:nvSpPr>
        <p:spPr>
          <a:xfrm>
            <a:off x="6921330" y="6014503"/>
            <a:ext cx="5665932" cy="264192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63500">
              <a:srgbClr val="00B050">
                <a:alpha val="40000"/>
              </a:srgb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6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NOTA</a:t>
            </a:r>
            <a:r>
              <a:rPr lang="es-ES" sz="1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lang="es-ES" sz="1600" kern="12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El nombre de la evidencia debe tener la siguiente estructura: </a:t>
            </a:r>
            <a:endParaRPr lang="es-CO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600" kern="12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Número de la pregunta_Nombre del archivo.</a:t>
            </a:r>
            <a:endParaRPr lang="es-CO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600" b="1" kern="12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Ejemplo: </a:t>
            </a:r>
            <a:r>
              <a:rPr lang="es-ES" sz="1600" kern="12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107_Medios digitales.</a:t>
            </a:r>
            <a:endParaRPr lang="es-CO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600" kern="12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Se debe asegurar que los soportes sean verídicos, esta información puede ser requerida por un órgano de control</a:t>
            </a:r>
            <a:endParaRPr lang="es-CO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2F74E5AB-02A5-F871-E7D3-27BDAF1D2305}"/>
              </a:ext>
            </a:extLst>
          </p:cNvPr>
          <p:cNvSpPr txBox="1"/>
          <p:nvPr/>
        </p:nvSpPr>
        <p:spPr>
          <a:xfrm>
            <a:off x="2374090" y="5267599"/>
            <a:ext cx="4007111" cy="302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b="1" kern="100" dirty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Abrir la carpeta de evidencias </a:t>
            </a:r>
          </a:p>
        </p:txBody>
      </p:sp>
      <p:grpSp>
        <p:nvGrpSpPr>
          <p:cNvPr id="21" name="Grupo 20">
            <a:extLst>
              <a:ext uri="{FF2B5EF4-FFF2-40B4-BE49-F238E27FC236}">
                <a16:creationId xmlns="" xmlns:a16="http://schemas.microsoft.com/office/drawing/2014/main" id="{3732CBA6-108C-659F-62F3-74BBFC4EDB0E}"/>
              </a:ext>
            </a:extLst>
          </p:cNvPr>
          <p:cNvGrpSpPr/>
          <p:nvPr/>
        </p:nvGrpSpPr>
        <p:grpSpPr>
          <a:xfrm>
            <a:off x="2109946" y="3816882"/>
            <a:ext cx="3966935" cy="1347021"/>
            <a:chOff x="3882416" y="2078710"/>
            <a:chExt cx="3610922" cy="1328797"/>
          </a:xfrm>
        </p:grpSpPr>
        <p:pic>
          <p:nvPicPr>
            <p:cNvPr id="23" name="Imagen 22">
              <a:extLst>
                <a:ext uri="{FF2B5EF4-FFF2-40B4-BE49-F238E27FC236}">
                  <a16:creationId xmlns="" xmlns:a16="http://schemas.microsoft.com/office/drawing/2014/main" id="{A41CD0E4-BF0F-8009-10DD-16D714413F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82416" y="2078710"/>
              <a:ext cx="3610922" cy="960987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24" name="Gráfico 23" descr="Pantalla táctil con relleno sólido">
              <a:extLst>
                <a:ext uri="{FF2B5EF4-FFF2-40B4-BE49-F238E27FC236}">
                  <a16:creationId xmlns="" xmlns:a16="http://schemas.microsoft.com/office/drawing/2014/main" id="{4517CF60-9B14-A065-A3FF-2E31FCE78A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37513" y="2901083"/>
              <a:ext cx="506424" cy="506424"/>
            </a:xfrm>
            <a:prstGeom prst="rect">
              <a:avLst/>
            </a:prstGeom>
          </p:spPr>
        </p:pic>
      </p:grpSp>
      <p:sp>
        <p:nvSpPr>
          <p:cNvPr id="10" name="CuadroTexto 9">
            <a:extLst>
              <a:ext uri="{FF2B5EF4-FFF2-40B4-BE49-F238E27FC236}">
                <a16:creationId xmlns="" xmlns:a16="http://schemas.microsoft.com/office/drawing/2014/main" id="{734043AD-3CA0-80E7-61AF-3D6C804967E2}"/>
              </a:ext>
            </a:extLst>
          </p:cNvPr>
          <p:cNvSpPr txBox="1"/>
          <p:nvPr/>
        </p:nvSpPr>
        <p:spPr>
          <a:xfrm>
            <a:off x="7894936" y="5203284"/>
            <a:ext cx="4414226" cy="533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es-ES" sz="1400" b="1" kern="100" dirty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Crear una carpeta con el numero de la pregunta 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="" xmlns:a16="http://schemas.microsoft.com/office/drawing/2014/main" id="{849B658F-A6AD-BB03-F16E-09B237DA88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98266" y="6872020"/>
            <a:ext cx="4040756" cy="11594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="" xmlns:a16="http://schemas.microsoft.com/office/drawing/2014/main" id="{5030D57D-F877-7278-EE1F-C1B39ADEE3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46040" y="3566978"/>
            <a:ext cx="3840062" cy="11594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uadroTexto 11">
            <a:extLst>
              <a:ext uri="{FF2B5EF4-FFF2-40B4-BE49-F238E27FC236}">
                <a16:creationId xmlns="" xmlns:a16="http://schemas.microsoft.com/office/drawing/2014/main" id="{068881FA-11BC-8DFF-7CA2-93515512DDC2}"/>
              </a:ext>
            </a:extLst>
          </p:cNvPr>
          <p:cNvSpPr txBox="1"/>
          <p:nvPr/>
        </p:nvSpPr>
        <p:spPr>
          <a:xfrm>
            <a:off x="2836824" y="8353906"/>
            <a:ext cx="2363640" cy="302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es-ES" sz="1400" b="1" kern="100" dirty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Cargar los soportes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3E74FADC-D486-A80E-7303-BA78C397EF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4248" y="4073953"/>
            <a:ext cx="493819" cy="5364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70415C8F-13CD-4573-C1FC-67069D6385D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71086" y="4051801"/>
            <a:ext cx="493819" cy="530398"/>
          </a:xfrm>
          <a:prstGeom prst="round2DiagRect">
            <a:avLst>
              <a:gd name="adj1" fmla="val 21605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13A12466-D493-9EB7-2030-85BAE6AFAC5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56195" y="6589966"/>
            <a:ext cx="493819" cy="5364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D51E997E-0598-C5AE-B62C-B181EF7B9BD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0178" y="5267599"/>
            <a:ext cx="1162331" cy="9552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Elipse 7">
            <a:extLst>
              <a:ext uri="{FF2B5EF4-FFF2-40B4-BE49-F238E27FC236}">
                <a16:creationId xmlns="" xmlns:a16="http://schemas.microsoft.com/office/drawing/2014/main" id="{73EA593F-566F-B686-85A2-9AF0277F27F4}"/>
              </a:ext>
            </a:extLst>
          </p:cNvPr>
          <p:cNvSpPr/>
          <p:nvPr/>
        </p:nvSpPr>
        <p:spPr>
          <a:xfrm>
            <a:off x="623389" y="3972216"/>
            <a:ext cx="795535" cy="739968"/>
          </a:xfrm>
          <a:prstGeom prst="ellipse">
            <a:avLst/>
          </a:prstGeom>
          <a:ln w="1905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>
                <a:latin typeface="Verdana" panose="020B0604030504040204" pitchFamily="34" charset="0"/>
                <a:ea typeface="Verdana" panose="020B0604030504040204" pitchFamily="34" charset="0"/>
              </a:rPr>
              <a:t>4.1</a:t>
            </a:r>
          </a:p>
        </p:txBody>
      </p:sp>
      <p:sp>
        <p:nvSpPr>
          <p:cNvPr id="9" name="Elipse 8">
            <a:extLst>
              <a:ext uri="{FF2B5EF4-FFF2-40B4-BE49-F238E27FC236}">
                <a16:creationId xmlns="" xmlns:a16="http://schemas.microsoft.com/office/drawing/2014/main" id="{FB15BCAB-580A-38D9-F9C4-294AEE4CEB82}"/>
              </a:ext>
            </a:extLst>
          </p:cNvPr>
          <p:cNvSpPr/>
          <p:nvPr/>
        </p:nvSpPr>
        <p:spPr>
          <a:xfrm>
            <a:off x="6921330" y="3972216"/>
            <a:ext cx="795535" cy="739968"/>
          </a:xfrm>
          <a:prstGeom prst="ellipse">
            <a:avLst/>
          </a:prstGeom>
          <a:ln w="1905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>
                <a:latin typeface="Verdana" panose="020B0604030504040204" pitchFamily="34" charset="0"/>
                <a:ea typeface="Verdana" panose="020B0604030504040204" pitchFamily="34" charset="0"/>
              </a:rPr>
              <a:t>4.2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="" xmlns:a16="http://schemas.microsoft.com/office/drawing/2014/main" id="{2578DEF4-A3F4-98C2-0310-9DE5DAC0E66A}"/>
              </a:ext>
            </a:extLst>
          </p:cNvPr>
          <p:cNvSpPr/>
          <p:nvPr/>
        </p:nvSpPr>
        <p:spPr>
          <a:xfrm>
            <a:off x="963799" y="6485096"/>
            <a:ext cx="795535" cy="739968"/>
          </a:xfrm>
          <a:prstGeom prst="ellipse">
            <a:avLst/>
          </a:prstGeom>
          <a:ln w="1905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>
                <a:latin typeface="Verdana" panose="020B0604030504040204" pitchFamily="34" charset="0"/>
                <a:ea typeface="Verdana" panose="020B0604030504040204" pitchFamily="34" charset="0"/>
              </a:rPr>
              <a:t>4.3</a:t>
            </a:r>
          </a:p>
        </p:txBody>
      </p:sp>
    </p:spTree>
    <p:extLst>
      <p:ext uri="{BB962C8B-B14F-4D97-AF65-F5344CB8AC3E}">
        <p14:creationId xmlns:p14="http://schemas.microsoft.com/office/powerpoint/2010/main" val="1515086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3568783" y="1175657"/>
            <a:ext cx="8162206" cy="7506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8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RECOMENDACIONES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="" xmlns:a16="http://schemas.microsoft.com/office/drawing/2014/main" id="{E7B020FD-3D87-CAB8-EC36-3E21CEB8C735}"/>
              </a:ext>
            </a:extLst>
          </p:cNvPr>
          <p:cNvCxnSpPr/>
          <p:nvPr/>
        </p:nvCxnSpPr>
        <p:spPr>
          <a:xfrm>
            <a:off x="3451182" y="1060704"/>
            <a:ext cx="0" cy="865632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86BBF9CA-359A-0951-88A7-002EB6E212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401" y="7861207"/>
            <a:ext cx="1511939" cy="890093"/>
          </a:xfrm>
          <a:prstGeom prst="rect">
            <a:avLst/>
          </a:prstGeom>
        </p:spPr>
      </p:pic>
      <p:grpSp>
        <p:nvGrpSpPr>
          <p:cNvPr id="20" name="Grupo 19">
            <a:extLst>
              <a:ext uri="{FF2B5EF4-FFF2-40B4-BE49-F238E27FC236}">
                <a16:creationId xmlns="" xmlns:a16="http://schemas.microsoft.com/office/drawing/2014/main" id="{EC2F2B9B-89EA-272A-DB8D-43804C2E9FCB}"/>
              </a:ext>
            </a:extLst>
          </p:cNvPr>
          <p:cNvGrpSpPr/>
          <p:nvPr/>
        </p:nvGrpSpPr>
        <p:grpSpPr>
          <a:xfrm>
            <a:off x="1325370" y="2526249"/>
            <a:ext cx="9818118" cy="3364992"/>
            <a:chOff x="880914" y="2498655"/>
            <a:chExt cx="9818118" cy="3364992"/>
          </a:xfrm>
          <a:noFill/>
        </p:grpSpPr>
        <p:sp>
          <p:nvSpPr>
            <p:cNvPr id="3" name="Rectángulo 2">
              <a:extLst>
                <a:ext uri="{FF2B5EF4-FFF2-40B4-BE49-F238E27FC236}">
                  <a16:creationId xmlns="" xmlns:a16="http://schemas.microsoft.com/office/drawing/2014/main" id="{1922AD40-3ECA-429A-B292-490CBBF63990}"/>
                </a:ext>
              </a:extLst>
            </p:cNvPr>
            <p:cNvSpPr/>
            <p:nvPr/>
          </p:nvSpPr>
          <p:spPr>
            <a:xfrm>
              <a:off x="1636884" y="2498655"/>
              <a:ext cx="9062148" cy="3364992"/>
            </a:xfrm>
            <a:prstGeom prst="rect">
              <a:avLst/>
            </a:prstGeom>
            <a:grpFill/>
            <a:ln>
              <a:noFill/>
            </a:ln>
            <a:effectLst>
              <a:glow rad="63500">
                <a:srgbClr val="00B050">
                  <a:alpha val="40000"/>
                </a:srgb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s-ES" sz="2000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No alterar los registros de los compañeros que ya hayan  hecho el reporte, a menos que  tengas el rol competente para hacerlo.</a:t>
              </a: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endParaRPr lang="es-ES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s-ES" sz="2000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No borrar documentos o registros que no sean del área.</a:t>
              </a: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endParaRPr lang="es-ES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s-ES" sz="2000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Cualquier inquietud, contactar a la Oficina Asesora de Planeación y Desarrollo.</a:t>
              </a:r>
            </a:p>
          </p:txBody>
        </p:sp>
        <p:grpSp>
          <p:nvGrpSpPr>
            <p:cNvPr id="19" name="Grupo 18">
              <a:extLst>
                <a:ext uri="{FF2B5EF4-FFF2-40B4-BE49-F238E27FC236}">
                  <a16:creationId xmlns="" xmlns:a16="http://schemas.microsoft.com/office/drawing/2014/main" id="{4998F016-4A2A-C40E-2435-F573F7C430FB}"/>
                </a:ext>
              </a:extLst>
            </p:cNvPr>
            <p:cNvGrpSpPr/>
            <p:nvPr/>
          </p:nvGrpSpPr>
          <p:grpSpPr>
            <a:xfrm>
              <a:off x="880914" y="2880648"/>
              <a:ext cx="495343" cy="2685917"/>
              <a:chOff x="881152" y="2226766"/>
              <a:chExt cx="495343" cy="2685917"/>
            </a:xfrm>
            <a:grpFill/>
          </p:grpSpPr>
          <p:pic>
            <p:nvPicPr>
              <p:cNvPr id="13" name="Imagen 12">
                <a:extLst>
                  <a:ext uri="{FF2B5EF4-FFF2-40B4-BE49-F238E27FC236}">
                    <a16:creationId xmlns="" xmlns:a16="http://schemas.microsoft.com/office/drawing/2014/main" id="{91D7C7F5-7FF3-6E42-145F-9945EAC812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84200" y="2226766"/>
                <a:ext cx="487722" cy="530398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grpFill/>
              <a:ln w="88900" cap="sq">
                <a:noFill/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pic>
            <p:nvPicPr>
              <p:cNvPr id="14" name="Imagen 13">
                <a:extLst>
                  <a:ext uri="{FF2B5EF4-FFF2-40B4-BE49-F238E27FC236}">
                    <a16:creationId xmlns="" xmlns:a16="http://schemas.microsoft.com/office/drawing/2014/main" id="{0C97CAB8-58BD-A646-22CD-CD9F78C421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82676" y="3388129"/>
                <a:ext cx="493819" cy="530398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grpFill/>
              <a:ln w="88900" cap="sq">
                <a:noFill/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pic>
            <p:nvPicPr>
              <p:cNvPr id="15" name="Imagen 14">
                <a:extLst>
                  <a:ext uri="{FF2B5EF4-FFF2-40B4-BE49-F238E27FC236}">
                    <a16:creationId xmlns="" xmlns:a16="http://schemas.microsoft.com/office/drawing/2014/main" id="{DC94B941-CFC3-DC9E-0F44-F2B244C112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81152" y="4376189"/>
                <a:ext cx="493819" cy="536494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grpFill/>
              <a:ln w="88900" cap="sq">
                <a:noFill/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</p:grpSp>
      </p:grpSp>
      <p:sp>
        <p:nvSpPr>
          <p:cNvPr id="17" name="CuadroTexto 16">
            <a:extLst>
              <a:ext uri="{FF2B5EF4-FFF2-40B4-BE49-F238E27FC236}">
                <a16:creationId xmlns="" xmlns:a16="http://schemas.microsoft.com/office/drawing/2014/main" id="{FC46C85E-274D-6628-3BBD-045A8D67DE67}"/>
              </a:ext>
            </a:extLst>
          </p:cNvPr>
          <p:cNvSpPr txBox="1"/>
          <p:nvPr/>
        </p:nvSpPr>
        <p:spPr>
          <a:xfrm>
            <a:off x="471996" y="6348903"/>
            <a:ext cx="9720516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Nota: La Oficina Asesora de Planeación y Desarrollo realizará monitoreo cada 15 días frente al diligenciamiento y cargue de las evidencias.</a:t>
            </a:r>
          </a:p>
        </p:txBody>
      </p:sp>
      <p:pic>
        <p:nvPicPr>
          <p:cNvPr id="1026" name="Picture 2" descr="انجام پروژه متلب ️ ️ سفارش پروژه متلب ️ تضمینی و با کیفیت">
            <a:extLst>
              <a:ext uri="{FF2B5EF4-FFF2-40B4-BE49-F238E27FC236}">
                <a16:creationId xmlns="" xmlns:a16="http://schemas.microsoft.com/office/drawing/2014/main" id="{186FECF0-778B-3953-BDC9-A77AF91124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2912" y="7534656"/>
            <a:ext cx="1240192" cy="12166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4508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7984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Tema de 2022">
  <a:themeElements>
    <a:clrScheme name="Office 2013 - Tema de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Tema de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Tema de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1859</TotalTime>
  <Words>435</Words>
  <Application>Microsoft Office PowerPoint</Application>
  <PresentationFormat>Personalizado</PresentationFormat>
  <Paragraphs>59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9" baseType="lpstr">
      <vt:lpstr>맑은 고딕</vt:lpstr>
      <vt:lpstr>Aptos</vt:lpstr>
      <vt:lpstr>Arial</vt:lpstr>
      <vt:lpstr>Arial Narrow</vt:lpstr>
      <vt:lpstr>Calibri</vt:lpstr>
      <vt:lpstr>Calibri Light</vt:lpstr>
      <vt:lpstr>Lato Regular</vt:lpstr>
      <vt:lpstr>Times New Roman</vt:lpstr>
      <vt:lpstr>Verdana</vt:lpstr>
      <vt:lpstr>Office 2013 - Tema de 2022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USPEC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Yanneth Parra Angarita</dc:creator>
  <cp:lastModifiedBy>Alexi Mauredy Perdomo Bambague</cp:lastModifiedBy>
  <cp:revision>36</cp:revision>
  <dcterms:created xsi:type="dcterms:W3CDTF">2024-07-26T16:20:47Z</dcterms:created>
  <dcterms:modified xsi:type="dcterms:W3CDTF">2024-10-21T21:27:56Z</dcterms:modified>
</cp:coreProperties>
</file>