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772" r:id="rId2"/>
  </p:sldMasterIdLst>
  <p:notesMasterIdLst>
    <p:notesMasterId r:id="rId15"/>
  </p:notesMasterIdLst>
  <p:handoutMasterIdLst>
    <p:handoutMasterId r:id="rId16"/>
  </p:handoutMasterIdLst>
  <p:sldIdLst>
    <p:sldId id="256" r:id="rId3"/>
    <p:sldId id="366" r:id="rId4"/>
    <p:sldId id="368" r:id="rId5"/>
    <p:sldId id="370" r:id="rId6"/>
    <p:sldId id="331" r:id="rId7"/>
    <p:sldId id="372" r:id="rId8"/>
    <p:sldId id="371" r:id="rId9"/>
    <p:sldId id="373" r:id="rId10"/>
    <p:sldId id="374" r:id="rId11"/>
    <p:sldId id="354" r:id="rId12"/>
    <p:sldId id="336" r:id="rId13"/>
    <p:sldId id="365" r:id="rId1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4F81BD"/>
    <a:srgbClr val="E9EDF4"/>
    <a:srgbClr val="C6D9F1"/>
    <a:srgbClr val="95B3D7"/>
    <a:srgbClr val="5ABB29"/>
    <a:srgbClr val="9999FF"/>
    <a:srgbClr val="0000FF"/>
    <a:srgbClr val="20A1C4"/>
    <a:srgbClr val="BA2A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250" autoAdjust="0"/>
    <p:restoredTop sz="89068" autoAdjust="0"/>
  </p:normalViewPr>
  <p:slideViewPr>
    <p:cSldViewPr>
      <p:cViewPr varScale="1">
        <p:scale>
          <a:sx n="65" d="100"/>
          <a:sy n="65" d="100"/>
        </p:scale>
        <p:origin x="8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EB874BE-803A-4DE8-B19E-712F122DCDEC}" type="datetimeFigureOut">
              <a:rPr lang="es-CO"/>
              <a:pPr>
                <a:defRPr/>
              </a:pPr>
              <a:t>09-02-2022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0D891AF-4FED-49E3-B079-40F63EFD9C3A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6433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F07E65-C79D-4ACC-9D00-74C3419BC3CA}" type="datetimeFigureOut">
              <a:rPr lang="es-ES"/>
              <a:pPr>
                <a:defRPr/>
              </a:pPr>
              <a:t>09/02/2022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560C467-C6E3-4AFF-BC27-03B3CC2AF41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503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9ACEA-999D-4C28-8417-E7CE3D14E8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392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9ACEA-999D-4C28-8417-E7CE3D14E8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563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9ACEA-999D-4C28-8417-E7CE3D14E8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844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9ACEA-999D-4C28-8417-E7CE3D14E8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798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9ACEA-999D-4C28-8417-E7CE3D14E8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101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9ACEA-999D-4C28-8417-E7CE3D14E8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661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9ACEA-999D-4C28-8417-E7CE3D14E8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556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9ACEA-999D-4C28-8417-E7CE3D14E8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67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9ACEA-999D-4C28-8417-E7CE3D14E8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917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9ACEA-999D-4C28-8417-E7CE3D14E8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117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9ACEA-999D-4C28-8417-E7CE3D14E80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921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68313" y="6448425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B601023-501E-41AF-B94D-A2728FE26DDD}" type="datetimeFigureOut">
              <a:rPr lang="es-CO"/>
              <a:pPr>
                <a:defRPr/>
              </a:pPr>
              <a:t>09-02-2022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6BE22-C1EB-450E-B1A6-894022A93431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4516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397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1AAC49E2-67C6-482B-99D3-B96C38779D30}"/>
              </a:ext>
            </a:extLst>
          </p:cNvPr>
          <p:cNvSpPr/>
          <p:nvPr userDrawn="1"/>
        </p:nvSpPr>
        <p:spPr>
          <a:xfrm>
            <a:off x="-49878" y="-66503"/>
            <a:ext cx="1889069" cy="1429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D2E473B-2625-4176-AD99-C391078AAD46}"/>
              </a:ext>
            </a:extLst>
          </p:cNvPr>
          <p:cNvSpPr/>
          <p:nvPr userDrawn="1"/>
        </p:nvSpPr>
        <p:spPr>
          <a:xfrm>
            <a:off x="1839191" y="-66502"/>
            <a:ext cx="7375467" cy="1429789"/>
          </a:xfrm>
          <a:prstGeom prst="rect">
            <a:avLst/>
          </a:prstGeom>
          <a:solidFill>
            <a:srgbClr val="FFAB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C4358AE-A2B7-4F49-9613-3A58F95D9FD6}"/>
              </a:ext>
            </a:extLst>
          </p:cNvPr>
          <p:cNvSpPr/>
          <p:nvPr userDrawn="1"/>
        </p:nvSpPr>
        <p:spPr>
          <a:xfrm>
            <a:off x="-49877" y="1363287"/>
            <a:ext cx="9430834" cy="5619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E7C5FD5-359A-4346-9FD9-5B46CBC8A9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45" y="346044"/>
            <a:ext cx="2368952" cy="656220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866115CA-806F-43B3-9B92-0D0416C86A8D}"/>
              </a:ext>
            </a:extLst>
          </p:cNvPr>
          <p:cNvSpPr/>
          <p:nvPr userDrawn="1"/>
        </p:nvSpPr>
        <p:spPr>
          <a:xfrm>
            <a:off x="364145" y="6831835"/>
            <a:ext cx="9016812" cy="105732"/>
          </a:xfrm>
          <a:prstGeom prst="rect">
            <a:avLst/>
          </a:prstGeom>
          <a:solidFill>
            <a:srgbClr val="FFAB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28E3A7A-924A-492F-9BEF-80E3A82994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5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998"/>
          <a:stretch/>
        </p:blipFill>
        <p:spPr>
          <a:xfrm>
            <a:off x="7375404" y="1363288"/>
            <a:ext cx="2005553" cy="56197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A1728F1-CC87-416A-AF53-8D52B300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500" y="15541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3A11DE-F369-4F45-A396-9497AFBD6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5500" y="40338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70E7C4-F5FB-4F81-9559-D7E3F94BAF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95500" y="6354233"/>
            <a:ext cx="1193800" cy="365125"/>
          </a:xfrm>
        </p:spPr>
        <p:txBody>
          <a:bodyPr/>
          <a:lstStyle/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27079D-A967-445C-8D13-308A5590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9150" y="6354232"/>
            <a:ext cx="1790700" cy="3651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0F6301-DFC8-4B54-B8A0-09A694B4D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59701" y="6356350"/>
            <a:ext cx="1193800" cy="365125"/>
          </a:xfrm>
        </p:spPr>
        <p:txBody>
          <a:bodyPr/>
          <a:lstStyle/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78806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EAA86-5B14-4F1F-AAD8-C5A1C0AA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561975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EDEC42-8442-49D9-A470-393CD0090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08025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BD4BAB-B83C-473A-87E0-B8A236C89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1250949" cy="365125"/>
          </a:xfrm>
        </p:spPr>
        <p:txBody>
          <a:bodyPr/>
          <a:lstStyle/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6F64E2-5B5C-4465-BB11-C253E8302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62" y="6356350"/>
            <a:ext cx="1876424" cy="3651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34D965-2501-4D1C-B06C-E36EF1B72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1250949" cy="365125"/>
          </a:xfrm>
        </p:spPr>
        <p:txBody>
          <a:bodyPr/>
          <a:lstStyle/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92997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55E72-08D6-4A2A-B880-67F4BC259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119418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8AD560-D863-45BD-9940-21806365C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119418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1FEAEB-4E85-46FF-AAC3-75545C2D4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F7C7F6-1C66-4251-A69C-5AB424664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920652-59AB-4D1F-B898-A7C6EA75B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89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6F099F-224F-4836-8BEB-8DD978F0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68FDE5-66B6-46D0-966F-36FBF20D0B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466407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3FAF081-A77B-45A7-87D0-E8D54733E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76899" y="1825625"/>
            <a:ext cx="3466407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956E80-AEDC-4801-9E6C-F2697CBF0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6F0CE0-1031-4EC9-9ACC-E59EA8F36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9CC3DC-D9BE-4F9F-8542-C135705ED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46519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1F569F-EF1C-4E8B-87BE-2AB6C5100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565458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AE2A64-6485-427D-84E7-871E75987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47887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CC314F-8BFF-4CE0-A1D9-33EE2E0F7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47887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0A93940-4D87-4007-B105-922B84916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64429" y="1681163"/>
            <a:ext cx="347887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D354690-81F4-4E8A-8E13-5E8CAC9BCF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64429" y="2505075"/>
            <a:ext cx="347887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5084FA6-DC12-4D94-A27F-0AAAD695D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6CB4295-9AA2-4B42-8C28-1A0E08DFA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5C74C68-7AAA-4B1E-8DBD-D8F3847A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0495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CA1501-5018-4F0E-939E-60080C18C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ADF10A-9F04-419A-8D0E-85CB62A3E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7CFF980-6C7D-44A8-9425-DA52B0231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A68333B-5A4A-45E0-8A75-829CBA77B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6620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CC8367C-D7D3-4DDB-B07D-EDD2E78C8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8DA4E08-6C07-41C8-804C-4A37889A0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DCF4E8F-9585-4B4F-97D2-1C25006D1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0018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F19D28-F6D6-4695-8327-5B66F3140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B1314B-686B-499E-9FC5-BE974046D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3197" y="1221972"/>
            <a:ext cx="3990109" cy="463907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3225B01-AA68-4E1B-A7DD-1E180E916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91101A-F455-4A8A-9557-75582CA2A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46BB3B-5AA2-4523-A54B-DF458B87F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E5C185-B65E-4C83-BF1F-AF0C98049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1960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0FE13B-E20F-412C-A052-022FE2896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A152BF6-9499-4DBB-A472-E2FD3159E1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2" y="1188720"/>
            <a:ext cx="3855914" cy="467233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EAE9B9-06D4-4DA3-B2CB-43C99C2BC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EB51E9-FBAE-4FEE-8F1B-1644EACD2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7D5371-EED4-4271-BC7F-690D5344D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49F7B7-4152-42D3-A2DA-474DA21BF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64390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4FB01-AFE5-44D4-94EA-C60D80A9E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BA9D37-91A5-446A-9E35-CF298C72C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82125C-9F84-417D-B54A-686E09F6E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8F3921-FA99-48CA-B5B9-FAB7F4D43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7CE8AB-1D53-4C86-9CB9-ED7439D3C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58208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328DD2E-80C2-40AA-8A39-52EB3B261E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1138844"/>
            <a:ext cx="1199630" cy="503811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77C861-1B8C-4DB7-9C98-2B7202954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556019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EB5B8B-5804-4574-AAB4-6DBC675BF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995BF3-06B6-41F3-9BC1-F1B829C6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CEC442-446B-494E-897F-2565E09DC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6482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3E1765-2DA9-443B-B55C-A88E16E22B07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  <p:pic>
        <p:nvPicPr>
          <p:cNvPr id="1030" name="6 Imagen" descr="transparenciapowerpoint-01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3" y="769938"/>
            <a:ext cx="7913687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04" y="260648"/>
            <a:ext cx="3907875" cy="83522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985491" y="6074150"/>
            <a:ext cx="3145809" cy="8108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8DE916DF-09CB-4908-BD5D-FC81EE38916B}"/>
              </a:ext>
            </a:extLst>
          </p:cNvPr>
          <p:cNvSpPr/>
          <p:nvPr userDrawn="1"/>
        </p:nvSpPr>
        <p:spPr>
          <a:xfrm>
            <a:off x="-21951" y="-66503"/>
            <a:ext cx="9410441" cy="7049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42AECC0-5C7F-4C6A-BD37-02A7E817DBC4}"/>
              </a:ext>
            </a:extLst>
          </p:cNvPr>
          <p:cNvSpPr/>
          <p:nvPr userDrawn="1"/>
        </p:nvSpPr>
        <p:spPr>
          <a:xfrm>
            <a:off x="-21953" y="6750734"/>
            <a:ext cx="7945131" cy="93344"/>
          </a:xfrm>
          <a:prstGeom prst="rect">
            <a:avLst/>
          </a:prstGeom>
          <a:solidFill>
            <a:srgbClr val="FFAB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EAE2EA-8186-4A47-B504-E3C62A69F26A}"/>
              </a:ext>
            </a:extLst>
          </p:cNvPr>
          <p:cNvSpPr/>
          <p:nvPr userDrawn="1"/>
        </p:nvSpPr>
        <p:spPr>
          <a:xfrm>
            <a:off x="7923179" y="-66503"/>
            <a:ext cx="1465312" cy="1463041"/>
          </a:xfrm>
          <a:prstGeom prst="rect">
            <a:avLst/>
          </a:prstGeom>
          <a:solidFill>
            <a:srgbClr val="FFAB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5740033-4038-4F73-9D46-80E19AC844F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563" y="346915"/>
            <a:ext cx="2368952" cy="656220"/>
          </a:xfrm>
          <a:prstGeom prst="rect">
            <a:avLst/>
          </a:prstGeom>
        </p:spPr>
      </p:pic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8A065CD-161C-4F9A-AD08-C364B687D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5126"/>
            <a:ext cx="56370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27303DD-DD9C-4D78-83BF-1F910ADB4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11465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D78160-4FE9-40FE-B377-13303C539D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6356351"/>
            <a:ext cx="1285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67E1F-0D65-4740-8818-25F66F107416}" type="datetimeFigureOut">
              <a:rPr lang="es-CO" smtClean="0"/>
              <a:t>09-02-2022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D47EBF-E107-427F-ADF5-9622C844CB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21962" y="6356350"/>
            <a:ext cx="19280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6EA1F0-8B16-448B-9BF2-D44145CE2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6356351"/>
            <a:ext cx="1285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8158A-82B9-4E59-A4CE-F7AE09C7DBD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7143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package" Target="../embeddings/Hoja_de_c_lculo_de_Microsoft_Excel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package" Target="../embeddings/Hoja_de_c_lculo_de_Microsoft_Excel1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emf"/><Relationship Id="rId4" Type="http://schemas.openxmlformats.org/officeDocument/2006/relationships/package" Target="../embeddings/Hoja_de_c_lculo_de_Microsoft_Excel2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emf"/><Relationship Id="rId4" Type="http://schemas.openxmlformats.org/officeDocument/2006/relationships/package" Target="../embeddings/Hoja_de_c_lculo_de_Microsoft_Excel3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emf"/><Relationship Id="rId4" Type="http://schemas.openxmlformats.org/officeDocument/2006/relationships/package" Target="../embeddings/Hoja_de_c_lculo_de_Microsoft_Excel4.xlsx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67544" y="1928802"/>
            <a:ext cx="78906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SISTEMA DE CONTROL INTERNO </a:t>
            </a:r>
          </a:p>
          <a:p>
            <a:pPr algn="ctr"/>
            <a:r>
              <a:rPr lang="es-CO" sz="3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Informe General del Programa de Auditorías internas </a:t>
            </a:r>
          </a:p>
          <a:p>
            <a:pPr algn="ctr"/>
            <a:endParaRPr lang="es-CO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CO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Oficina de Control Interno</a:t>
            </a:r>
          </a:p>
          <a:p>
            <a:pPr algn="ctr"/>
            <a:endParaRPr lang="es-CO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31622" y="32886"/>
            <a:ext cx="12193057" cy="685249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115616" y="4293096"/>
            <a:ext cx="7386614" cy="1262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903" b="1" dirty="0" smtClean="0">
                <a:solidFill>
                  <a:schemeClr val="accent2">
                    <a:lumMod val="50000"/>
                  </a:schemeClr>
                </a:solidFill>
              </a:rPr>
              <a:t>OFICINA DE CONTROL INTERNO</a:t>
            </a:r>
          </a:p>
          <a:p>
            <a:pPr algn="ctr"/>
            <a:r>
              <a:rPr lang="es-MX" sz="2903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PROGRAMA</a:t>
            </a:r>
            <a:r>
              <a:rPr lang="es-MX" sz="2903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s-MX" sz="2903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s-MX" sz="2903" b="1" dirty="0" smtClean="0">
                <a:solidFill>
                  <a:schemeClr val="accent2">
                    <a:lumMod val="50000"/>
                  </a:schemeClr>
                </a:solidFill>
              </a:rPr>
              <a:t>ANUAL </a:t>
            </a:r>
            <a:r>
              <a:rPr lang="es-MX" sz="2903" b="1" dirty="0" smtClean="0">
                <a:solidFill>
                  <a:schemeClr val="accent2">
                    <a:lumMod val="50000"/>
                  </a:schemeClr>
                </a:solidFill>
              </a:rPr>
              <a:t>DE </a:t>
            </a:r>
            <a:r>
              <a:rPr lang="es-MX" sz="2903" b="1" dirty="0" smtClean="0">
                <a:solidFill>
                  <a:schemeClr val="accent2">
                    <a:lumMod val="50000"/>
                  </a:schemeClr>
                </a:solidFill>
              </a:rPr>
              <a:t>AUDITORIA 2022</a:t>
            </a:r>
            <a:endParaRPr lang="es-MX" sz="2903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es-CO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97A85E7-0402-4588-A6DC-1A8E49C4555A}"/>
              </a:ext>
            </a:extLst>
          </p:cNvPr>
          <p:cNvSpPr txBox="1"/>
          <p:nvPr/>
        </p:nvSpPr>
        <p:spPr>
          <a:xfrm>
            <a:off x="3136565" y="332656"/>
            <a:ext cx="6007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646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PROGRAMA ANUAL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DE AUDITORIA </a:t>
            </a:r>
            <a:endParaRPr lang="es-C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971600" y="1556792"/>
            <a:ext cx="79928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000" dirty="0">
              <a:latin typeface="Arial Narrow" panose="020B0606020202030204" pitchFamily="34" charset="0"/>
            </a:endParaRPr>
          </a:p>
          <a:p>
            <a:pPr algn="just"/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La Oficina  de control interno, auditoría interna o quien haga sus veces está definida:</a:t>
            </a:r>
          </a:p>
          <a:p>
            <a:pPr algn="just"/>
            <a:endParaRPr lang="es-ES" sz="20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Ley 87 de 1993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Decreto 4150 de 2011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Resolución No. 7350 de 2013 y la Circular 005 de 2019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Ley 1712 de 2014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Ley 1474 de 2011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Directiva Presidencial No.09 del 9 de noviembre de 2018</a:t>
            </a:r>
          </a:p>
          <a:p>
            <a:pPr algn="just"/>
            <a:endParaRPr lang="es-ES" sz="20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ES" sz="2800" dirty="0">
              <a:latin typeface="Arial Narrow" panose="020B0606020202030204" pitchFamily="34" charset="0"/>
            </a:endParaRPr>
          </a:p>
          <a:p>
            <a:pPr algn="just"/>
            <a:endParaRPr lang="es-ES" sz="2800" dirty="0">
              <a:latin typeface="Arial Narrow" panose="020B0606020202030204" pitchFamily="34" charset="0"/>
            </a:endParaRPr>
          </a:p>
          <a:p>
            <a:pPr algn="just"/>
            <a:endParaRPr lang="es-ES" sz="24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26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97A85E7-0402-4588-A6DC-1A8E49C4555A}"/>
              </a:ext>
            </a:extLst>
          </p:cNvPr>
          <p:cNvSpPr txBox="1"/>
          <p:nvPr/>
        </p:nvSpPr>
        <p:spPr>
          <a:xfrm>
            <a:off x="3136565" y="332656"/>
            <a:ext cx="6007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646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PROGRAMA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ANUAL DE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AUDITORIA </a:t>
            </a:r>
            <a:endParaRPr lang="es-C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971600" y="1556792"/>
            <a:ext cx="799288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La Oficina de Control Interno de la Unidad de Servicios Penitenciarios y Carcelarios, para la vigencia 2022 presenta al Comité Institucional de Coordinación de Control Interno el Plan de Auditoria Interna y las actividades de Evaluación y seguimiento de la Gestión Publica a desarrollar.</a:t>
            </a:r>
          </a:p>
          <a:p>
            <a:pPr algn="just"/>
            <a:endParaRPr lang="es-ES" sz="20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just"/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Este documento tiene establecido un Plan  de Auditoria y las actividades para el seguimiento de </a:t>
            </a: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ley </a:t>
            </a: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e informes de ley de la evaluación de los procesos  y liderar y desarrollar </a:t>
            </a: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Auditorias </a:t>
            </a: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I</a:t>
            </a: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nternas </a:t>
            </a:r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y seguimientos que permitan verificar </a:t>
            </a:r>
          </a:p>
          <a:p>
            <a:pPr algn="just"/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Y evaluar el Sistema de Control Interno.</a:t>
            </a:r>
          </a:p>
          <a:p>
            <a:pPr algn="just"/>
            <a:endParaRPr lang="es-ES" sz="20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just"/>
            <a:r>
              <a:rPr lang="es-ES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Finalmente indicar los ejercicios de acompañamiento y asesoría a cada una de las areas  frente al Plan de Mejoramiento CGR , con el fin de subsanar los hallazgos y observaciones buscando obtener  mejores índices de desempeño institucional.</a:t>
            </a:r>
            <a:endParaRPr lang="es-ES" sz="2800" dirty="0">
              <a:latin typeface="Arial Narrow" panose="020B0606020202030204" pitchFamily="34" charset="0"/>
            </a:endParaRPr>
          </a:p>
          <a:p>
            <a:pPr algn="just"/>
            <a:endParaRPr lang="es-ES" sz="2800" dirty="0">
              <a:latin typeface="Arial Narrow" panose="020B0606020202030204" pitchFamily="34" charset="0"/>
            </a:endParaRPr>
          </a:p>
          <a:p>
            <a:pPr algn="just"/>
            <a:endParaRPr lang="es-ES" sz="24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97A85E7-0402-4588-A6DC-1A8E49C4555A}"/>
              </a:ext>
            </a:extLst>
          </p:cNvPr>
          <p:cNvSpPr txBox="1"/>
          <p:nvPr/>
        </p:nvSpPr>
        <p:spPr>
          <a:xfrm>
            <a:off x="3136565" y="332656"/>
            <a:ext cx="6007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646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PROGRAMA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ANUAL DE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AUDITORIA </a:t>
            </a:r>
            <a:endParaRPr lang="es-C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971600" y="1556792"/>
            <a:ext cx="799288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Objetivo</a:t>
            </a:r>
          </a:p>
          <a:p>
            <a:pPr algn="just"/>
            <a:endParaRPr lang="es-ES" sz="2800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just"/>
            <a:endParaRPr lang="es-ES" sz="2800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just"/>
            <a:r>
              <a:rPr lang="es-ES" sz="24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Evaluar de forma sistemática, autónoma objetiva e independiente del Sistema de Control Interno, la gestión y los resultados de los diferentes procesos de la Administración, así como evaluar el cumplimiento de Planes de mejoramiento interno y externo suscritos con la CGR. </a:t>
            </a:r>
          </a:p>
          <a:p>
            <a:pPr algn="just"/>
            <a:endParaRPr lang="es-ES" sz="2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6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97A85E7-0402-4588-A6DC-1A8E49C4555A}"/>
              </a:ext>
            </a:extLst>
          </p:cNvPr>
          <p:cNvSpPr txBox="1"/>
          <p:nvPr/>
        </p:nvSpPr>
        <p:spPr>
          <a:xfrm>
            <a:off x="3136565" y="332656"/>
            <a:ext cx="6007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646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PROGRAMA ANUAL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DE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AUDITORIA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AUDITORIAS INTERNAS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s-C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295637" y="1556792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084280"/>
              </p:ext>
            </p:extLst>
          </p:nvPr>
        </p:nvGraphicFramePr>
        <p:xfrm>
          <a:off x="323528" y="1700808"/>
          <a:ext cx="8568952" cy="450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Hoja de cálculo" r:id="rId4" imgW="15554160" imgH="4905388" progId="Excel.Sheet.12">
                  <p:embed/>
                </p:oleObj>
              </mc:Choice>
              <mc:Fallback>
                <p:oleObj name="Hoja de cálculo" r:id="rId4" imgW="15554160" imgH="490538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528" y="1700808"/>
                        <a:ext cx="8568952" cy="4506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975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97A85E7-0402-4588-A6DC-1A8E49C4555A}"/>
              </a:ext>
            </a:extLst>
          </p:cNvPr>
          <p:cNvSpPr txBox="1"/>
          <p:nvPr/>
        </p:nvSpPr>
        <p:spPr>
          <a:xfrm>
            <a:off x="3136565" y="332656"/>
            <a:ext cx="6007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646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PROGRAMA DE AUDITORIA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>
                <a:solidFill>
                  <a:schemeClr val="accent2">
                    <a:lumMod val="50000"/>
                  </a:schemeClr>
                </a:solidFill>
              </a:rPr>
              <a:t>INFORMES DE LEY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s-C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295637" y="1556792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0350351"/>
              </p:ext>
            </p:extLst>
          </p:nvPr>
        </p:nvGraphicFramePr>
        <p:xfrm>
          <a:off x="467544" y="1700808"/>
          <a:ext cx="8172400" cy="4896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Hoja de cálculo" r:id="rId4" imgW="15554160" imgH="6915310" progId="Excel.Sheet.12">
                  <p:embed/>
                </p:oleObj>
              </mc:Choice>
              <mc:Fallback>
                <p:oleObj name="Hoja de cálculo" r:id="rId4" imgW="15554160" imgH="69153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544" y="1700808"/>
                        <a:ext cx="8172400" cy="48965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091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97A85E7-0402-4588-A6DC-1A8E49C4555A}"/>
              </a:ext>
            </a:extLst>
          </p:cNvPr>
          <p:cNvSpPr txBox="1"/>
          <p:nvPr/>
        </p:nvSpPr>
        <p:spPr>
          <a:xfrm>
            <a:off x="3136565" y="332656"/>
            <a:ext cx="6007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646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PROGRAMA DE AUDITORIA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INFORMES DE LEY </a:t>
            </a:r>
            <a:endParaRPr lang="es-C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295637" y="1556792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048535"/>
              </p:ext>
            </p:extLst>
          </p:nvPr>
        </p:nvGraphicFramePr>
        <p:xfrm>
          <a:off x="755576" y="1634697"/>
          <a:ext cx="7996317" cy="4890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Hoja de cálculo" r:id="rId4" imgW="15554160" imgH="6134073" progId="Excel.Sheet.12">
                  <p:embed/>
                </p:oleObj>
              </mc:Choice>
              <mc:Fallback>
                <p:oleObj name="Hoja de cálculo" r:id="rId4" imgW="15554160" imgH="613407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5576" y="1634697"/>
                        <a:ext cx="7996317" cy="48906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646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97A85E7-0402-4588-A6DC-1A8E49C4555A}"/>
              </a:ext>
            </a:extLst>
          </p:cNvPr>
          <p:cNvSpPr txBox="1"/>
          <p:nvPr/>
        </p:nvSpPr>
        <p:spPr>
          <a:xfrm>
            <a:off x="3136565" y="332656"/>
            <a:ext cx="6007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646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PROGRAMA DE AUDITORIA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SEGUIMIENTOS DE LEY </a:t>
            </a:r>
            <a:endParaRPr lang="es-C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295637" y="1556792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764333"/>
              </p:ext>
            </p:extLst>
          </p:nvPr>
        </p:nvGraphicFramePr>
        <p:xfrm>
          <a:off x="323528" y="1587624"/>
          <a:ext cx="8665922" cy="5009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Hoja de cálculo" r:id="rId4" imgW="15554160" imgH="7600870" progId="Excel.Sheet.12">
                  <p:embed/>
                </p:oleObj>
              </mc:Choice>
              <mc:Fallback>
                <p:oleObj name="Hoja de cálculo" r:id="rId4" imgW="15554160" imgH="760087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528" y="1587624"/>
                        <a:ext cx="8665922" cy="50097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82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97A85E7-0402-4588-A6DC-1A8E49C4555A}"/>
              </a:ext>
            </a:extLst>
          </p:cNvPr>
          <p:cNvSpPr txBox="1"/>
          <p:nvPr/>
        </p:nvSpPr>
        <p:spPr>
          <a:xfrm>
            <a:off x="3136565" y="332656"/>
            <a:ext cx="6007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646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PROGRAMA ANUAL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DE AUDITORIA </a:t>
            </a:r>
            <a:endParaRPr lang="es-C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295637" y="1556792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endParaRPr lang="es-ES" sz="2400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404301"/>
              </p:ext>
            </p:extLst>
          </p:nvPr>
        </p:nvGraphicFramePr>
        <p:xfrm>
          <a:off x="467544" y="1628801"/>
          <a:ext cx="8475291" cy="4693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Hoja de cálculo" r:id="rId4" imgW="15554160" imgH="6581882" progId="Excel.Sheet.12">
                  <p:embed/>
                </p:oleObj>
              </mc:Choice>
              <mc:Fallback>
                <p:oleObj name="Hoja de cálculo" r:id="rId4" imgW="15554160" imgH="658188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544" y="1628801"/>
                        <a:ext cx="8475291" cy="4693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902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97A85E7-0402-4588-A6DC-1A8E49C4555A}"/>
              </a:ext>
            </a:extLst>
          </p:cNvPr>
          <p:cNvSpPr txBox="1"/>
          <p:nvPr/>
        </p:nvSpPr>
        <p:spPr>
          <a:xfrm>
            <a:off x="3136565" y="332656"/>
            <a:ext cx="6007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646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PROGRAMA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ANUAL DE </a:t>
            </a: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AUDITORIA </a:t>
            </a:r>
            <a:endParaRPr lang="es-C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547664" y="191683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 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55576" y="1732166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AUDITORIAS </a:t>
            </a:r>
            <a:r>
              <a:rPr lang="es-CO" sz="2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INTERNAS PROYECTADAS PARA DESARROLLAR EN EL SEGUNDO SEMESTRE DE LA VIGENCIA 2022</a:t>
            </a:r>
          </a:p>
          <a:p>
            <a:pPr algn="ctr"/>
            <a:endParaRPr lang="es-CO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CO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es-CO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058999"/>
              </p:ext>
            </p:extLst>
          </p:nvPr>
        </p:nvGraphicFramePr>
        <p:xfrm>
          <a:off x="1547664" y="2852936"/>
          <a:ext cx="7056783" cy="35588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56783">
                  <a:extLst>
                    <a:ext uri="{9D8B030D-6E8A-4147-A177-3AD203B41FA5}">
                      <a16:colId xmlns:a16="http://schemas.microsoft.com/office/drawing/2014/main" val="1465465171"/>
                    </a:ext>
                  </a:extLst>
                </a:gridCol>
              </a:tblGrid>
              <a:tr h="889713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Gestión de Suministro de Bienes y Prestación de Servicios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 smtClean="0">
                          <a:effectLst/>
                        </a:rPr>
                        <a:t>Prestación </a:t>
                      </a:r>
                      <a:r>
                        <a:rPr lang="es-ES" sz="1400" u="none" strike="noStrike" dirty="0">
                          <a:effectLst/>
                        </a:rPr>
                        <a:t>del servicio de Alimentación 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1694841"/>
                  </a:ext>
                </a:extLst>
              </a:tr>
              <a:tr h="889713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Gestión </a:t>
                      </a:r>
                      <a:r>
                        <a:rPr lang="es-ES" sz="1400" u="none" strike="noStrike" dirty="0" smtClean="0">
                          <a:effectLst/>
                        </a:rPr>
                        <a:t>Contractual</a:t>
                      </a:r>
                      <a:r>
                        <a:rPr lang="es-ES" sz="1400" u="none" strike="noStrike" dirty="0">
                          <a:effectLst/>
                        </a:rPr>
                        <a:t/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Procesos Contractuales - Declaratoria de Incumplimientos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563105"/>
                  </a:ext>
                </a:extLst>
              </a:tr>
              <a:tr h="889713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>
                          <a:effectLst/>
                        </a:rPr>
                        <a:t>Gestión Financiera </a:t>
                      </a:r>
                      <a:br>
                        <a:rPr lang="es-ES" sz="1400" u="none" strike="noStrike">
                          <a:effectLst/>
                        </a:rPr>
                      </a:br>
                      <a:r>
                        <a:rPr lang="es-ES" sz="1400" u="none" strike="noStrike">
                          <a:effectLst/>
                        </a:rPr>
                        <a:t> Programación, Ejecución y Control PAC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55016990"/>
                  </a:ext>
                </a:extLst>
              </a:tr>
              <a:tr h="889713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dirty="0">
                          <a:effectLst/>
                        </a:rPr>
                        <a:t>Gestión de Tecnologías de la Información</a:t>
                      </a:r>
                      <a:br>
                        <a:rPr lang="es-ES" sz="1400" u="none" strike="noStrike" dirty="0">
                          <a:effectLst/>
                        </a:rPr>
                      </a:br>
                      <a:r>
                        <a:rPr lang="es-ES" sz="1400" u="none" strike="noStrike" dirty="0">
                          <a:effectLst/>
                        </a:rPr>
                        <a:t>Sistema de Gestión de Seguridad de la Información 27001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97149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240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97A85E7-0402-4588-A6DC-1A8E49C4555A}"/>
              </a:ext>
            </a:extLst>
          </p:cNvPr>
          <p:cNvSpPr txBox="1"/>
          <p:nvPr/>
        </p:nvSpPr>
        <p:spPr>
          <a:xfrm>
            <a:off x="3136565" y="332656"/>
            <a:ext cx="6007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646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PROGRAMA DE AUDITORIA </a:t>
            </a:r>
            <a:endParaRPr lang="es-C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187624" y="2780928"/>
            <a:ext cx="74168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El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Plan de Mejoramiento obedece a la necesidad de formular y ejecutar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acciones de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mejora para subsanar las causas y situaciones que dieron origen a los hallazgos identificados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por la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Contraloría General de la República - CGR en sus ejercicios de auditoría realizados en la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USPEC desde su creación en 2012 a la fecha.</a:t>
            </a:r>
          </a:p>
          <a:p>
            <a:pPr algn="just">
              <a:spcAft>
                <a:spcPts val="0"/>
              </a:spcAft>
            </a:pPr>
            <a:endParaRPr lang="es-ES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La OCI tiene la responsabilidad de realizar seguimiento periódicamente a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través de mesas de trabajo con las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dependencias, con el fin de validad el cumplimiento de las acciones de mejora propuestas por las áreas responsables de cada hallazgo. El reporte a dicho seguimiento se realiza en la plataforma SIRECI con la modalidad semestral u ocasional, esto obedece al avance del PMI o suscripción de nuevos hallazgos. </a:t>
            </a:r>
          </a:p>
          <a:p>
            <a:pPr algn="just">
              <a:spcAft>
                <a:spcPts val="0"/>
              </a:spcAft>
            </a:pPr>
            <a:endParaRPr lang="es-ES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Cada dependencia debe tener un enlace que reporta los avances a la OCI.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043608" y="1589891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PLAN DE </a:t>
            </a:r>
            <a:r>
              <a:rPr lang="es-ES" sz="24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MEJORAMIENTO INSTITUCIONAL </a:t>
            </a: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SUSCRITO CON CGR</a:t>
            </a:r>
            <a:endParaRPr lang="es-CO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19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0">
            <a:extLst>
              <a:ext uri="{FF2B5EF4-FFF2-40B4-BE49-F238E27FC236}">
                <a16:creationId xmlns:a16="http://schemas.microsoft.com/office/drawing/2014/main" id="{897A85E7-0402-4588-A6DC-1A8E49C4555A}"/>
              </a:ext>
            </a:extLst>
          </p:cNvPr>
          <p:cNvSpPr txBox="1"/>
          <p:nvPr/>
        </p:nvSpPr>
        <p:spPr>
          <a:xfrm>
            <a:off x="3136565" y="332656"/>
            <a:ext cx="6007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2646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s-CO" sz="2400" dirty="0" smtClean="0">
                <a:solidFill>
                  <a:schemeClr val="accent2">
                    <a:lumMod val="50000"/>
                  </a:schemeClr>
                </a:solidFill>
              </a:rPr>
              <a:t>PROGRAMA DE AUDITORIA </a:t>
            </a:r>
            <a:endParaRPr lang="es-C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944470" y="1855340"/>
            <a:ext cx="7884368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CO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55576" y="2216054"/>
            <a:ext cx="76860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    </a:t>
            </a:r>
            <a:endParaRPr lang="es-ES" dirty="0" smtClean="0"/>
          </a:p>
          <a:p>
            <a:pPr algn="ctr"/>
            <a:r>
              <a:rPr lang="es-ES" dirty="0" smtClean="0"/>
              <a:t>·</a:t>
            </a:r>
            <a:r>
              <a:rPr lang="es-ES" dirty="0"/>
              <a:t>       </a:t>
            </a:r>
            <a:r>
              <a:rPr lang="es-ES" sz="8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GRACIAS</a:t>
            </a:r>
            <a:r>
              <a:rPr lang="es-ES" sz="8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s-ES" sz="80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90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spc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o 5">
      <a:majorFont>
        <a:latin typeface="Georgia Pro Cond Semibold"/>
        <a:ea typeface=""/>
        <a:cs typeface=""/>
      </a:majorFont>
      <a:minorFont>
        <a:latin typeface="Georgi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spc(1)</Template>
  <TotalTime>4681</TotalTime>
  <Words>492</Words>
  <Application>Microsoft Office PowerPoint</Application>
  <PresentationFormat>Presentación en pantalla (4:3)</PresentationFormat>
  <Paragraphs>74</Paragraphs>
  <Slides>12</Slides>
  <Notes>11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4" baseType="lpstr">
      <vt:lpstr>Arial</vt:lpstr>
      <vt:lpstr>Arial Narrow</vt:lpstr>
      <vt:lpstr>Calibri</vt:lpstr>
      <vt:lpstr>Georgia Pro Cond Semibold</vt:lpstr>
      <vt:lpstr>Georgia Pro Light</vt:lpstr>
      <vt:lpstr>Segoe UI Black</vt:lpstr>
      <vt:lpstr>Segoe UI Light</vt:lpstr>
      <vt:lpstr>Times New Roman</vt:lpstr>
      <vt:lpstr>Wingdings</vt:lpstr>
      <vt:lpstr>plantilla spc(1)</vt:lpstr>
      <vt:lpstr>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Gustavo Camelo</dc:creator>
  <cp:lastModifiedBy>Alexi Mauredy Perdomo Bambague</cp:lastModifiedBy>
  <cp:revision>257</cp:revision>
  <dcterms:created xsi:type="dcterms:W3CDTF">2013-01-29T17:38:49Z</dcterms:created>
  <dcterms:modified xsi:type="dcterms:W3CDTF">2022-02-09T22:39:16Z</dcterms:modified>
</cp:coreProperties>
</file>