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7" r:id="rId2"/>
    <p:sldId id="261" r:id="rId3"/>
    <p:sldId id="256" r:id="rId4"/>
    <p:sldId id="259" r:id="rId5"/>
    <p:sldId id="258" r:id="rId6"/>
    <p:sldId id="260" r:id="rId7"/>
    <p:sldId id="262" r:id="rId8"/>
    <p:sldId id="263" r:id="rId9"/>
    <p:sldId id="265" r:id="rId10"/>
    <p:sldId id="266" r:id="rId11"/>
    <p:sldId id="267" r:id="rId12"/>
    <p:sldId id="264" r:id="rId13"/>
  </p:sldIdLst>
  <p:sldSz cx="10080625" cy="5670550"/>
  <p:notesSz cx="7772400" cy="100584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600" autoAdjust="0"/>
  </p:normalViewPr>
  <p:slideViewPr>
    <p:cSldViewPr snapToGrid="0">
      <p:cViewPr varScale="1">
        <p:scale>
          <a:sx n="128" d="100"/>
          <a:sy n="128" d="100"/>
        </p:scale>
        <p:origin x="76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A28043B3-4391-4ACA-8F60-96B091E6630F}" type="datetimeFigureOut">
              <a:rPr lang="es-CO" smtClean="0"/>
              <a:t>13/05/2019</a:t>
            </a:fld>
            <a:endParaRPr lang="es-CO"/>
          </a:p>
        </p:txBody>
      </p:sp>
      <p:sp>
        <p:nvSpPr>
          <p:cNvPr id="4" name="Marcador de imagen de diapositiva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55BC4869-8B1C-462E-A8D2-F5C68A96CAC8}" type="slidenum">
              <a:rPr lang="es-CO" smtClean="0"/>
              <a:t>‹Nº›</a:t>
            </a:fld>
            <a:endParaRPr lang="es-CO"/>
          </a:p>
        </p:txBody>
      </p:sp>
    </p:spTree>
    <p:extLst>
      <p:ext uri="{BB962C8B-B14F-4D97-AF65-F5344CB8AC3E}">
        <p14:creationId xmlns:p14="http://schemas.microsoft.com/office/powerpoint/2010/main" val="939869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2</a:t>
            </a:fld>
            <a:endParaRPr lang="es-CO"/>
          </a:p>
        </p:txBody>
      </p:sp>
    </p:spTree>
    <p:extLst>
      <p:ext uri="{BB962C8B-B14F-4D97-AF65-F5344CB8AC3E}">
        <p14:creationId xmlns:p14="http://schemas.microsoft.com/office/powerpoint/2010/main" val="3368071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5</a:t>
            </a:fld>
            <a:endParaRPr lang="es-CO"/>
          </a:p>
        </p:txBody>
      </p:sp>
    </p:spTree>
    <p:extLst>
      <p:ext uri="{BB962C8B-B14F-4D97-AF65-F5344CB8AC3E}">
        <p14:creationId xmlns:p14="http://schemas.microsoft.com/office/powerpoint/2010/main" val="3976037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6</a:t>
            </a:fld>
            <a:endParaRPr lang="es-CO"/>
          </a:p>
        </p:txBody>
      </p:sp>
    </p:spTree>
    <p:extLst>
      <p:ext uri="{BB962C8B-B14F-4D97-AF65-F5344CB8AC3E}">
        <p14:creationId xmlns:p14="http://schemas.microsoft.com/office/powerpoint/2010/main" val="4113735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7</a:t>
            </a:fld>
            <a:endParaRPr lang="es-CO"/>
          </a:p>
        </p:txBody>
      </p:sp>
    </p:spTree>
    <p:extLst>
      <p:ext uri="{BB962C8B-B14F-4D97-AF65-F5344CB8AC3E}">
        <p14:creationId xmlns:p14="http://schemas.microsoft.com/office/powerpoint/2010/main" val="202590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8</a:t>
            </a:fld>
            <a:endParaRPr lang="es-CO"/>
          </a:p>
        </p:txBody>
      </p:sp>
    </p:spTree>
    <p:extLst>
      <p:ext uri="{BB962C8B-B14F-4D97-AF65-F5344CB8AC3E}">
        <p14:creationId xmlns:p14="http://schemas.microsoft.com/office/powerpoint/2010/main" val="1850232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9</a:t>
            </a:fld>
            <a:endParaRPr lang="es-CO"/>
          </a:p>
        </p:txBody>
      </p:sp>
    </p:spTree>
    <p:extLst>
      <p:ext uri="{BB962C8B-B14F-4D97-AF65-F5344CB8AC3E}">
        <p14:creationId xmlns:p14="http://schemas.microsoft.com/office/powerpoint/2010/main" val="7321893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10</a:t>
            </a:fld>
            <a:endParaRPr lang="es-CO"/>
          </a:p>
        </p:txBody>
      </p:sp>
    </p:spTree>
    <p:extLst>
      <p:ext uri="{BB962C8B-B14F-4D97-AF65-F5344CB8AC3E}">
        <p14:creationId xmlns:p14="http://schemas.microsoft.com/office/powerpoint/2010/main" val="2545313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11</a:t>
            </a:fld>
            <a:endParaRPr lang="es-CO"/>
          </a:p>
        </p:txBody>
      </p:sp>
    </p:spTree>
    <p:extLst>
      <p:ext uri="{BB962C8B-B14F-4D97-AF65-F5344CB8AC3E}">
        <p14:creationId xmlns:p14="http://schemas.microsoft.com/office/powerpoint/2010/main" val="4071979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55BC4869-8B1C-462E-A8D2-F5C68A96CAC8}" type="slidenum">
              <a:rPr lang="es-CO" smtClean="0"/>
              <a:t>12</a:t>
            </a:fld>
            <a:endParaRPr lang="es-CO"/>
          </a:p>
        </p:txBody>
      </p:sp>
    </p:spTree>
    <p:extLst>
      <p:ext uri="{BB962C8B-B14F-4D97-AF65-F5344CB8AC3E}">
        <p14:creationId xmlns:p14="http://schemas.microsoft.com/office/powerpoint/2010/main" val="4058354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3" name="PlaceHolder 2"/>
          <p:cNvSpPr>
            <a:spLocks noGrp="1"/>
          </p:cNvSpPr>
          <p:nvPr>
            <p:ph type="subTitle"/>
          </p:nvPr>
        </p:nvSpPr>
        <p:spPr>
          <a:xfrm>
            <a:off x="504000" y="1326600"/>
            <a:ext cx="9071640" cy="3288240"/>
          </a:xfrm>
          <a:prstGeom prst="rect">
            <a:avLst/>
          </a:prstGeom>
        </p:spPr>
        <p:txBody>
          <a:bodyPr lIns="0" tIns="0" rIns="0" bIns="0" anchor="ctr"/>
          <a:lstStyle/>
          <a:p>
            <a:pPr algn="ctr"/>
            <a:endParaRPr lang="es-CO"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5" name="PlaceHolder 2"/>
          <p:cNvSpPr>
            <a:spLocks noGrp="1"/>
          </p:cNvSpPr>
          <p:nvPr>
            <p:ph type="body"/>
          </p:nvPr>
        </p:nvSpPr>
        <p:spPr>
          <a:xfrm>
            <a:off x="504000" y="1326600"/>
            <a:ext cx="9071640" cy="328824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7" name="PlaceHolder 2"/>
          <p:cNvSpPr>
            <a:spLocks noGrp="1"/>
          </p:cNvSpPr>
          <p:nvPr>
            <p:ph type="body"/>
          </p:nvPr>
        </p:nvSpPr>
        <p:spPr>
          <a:xfrm>
            <a:off x="504000" y="1326600"/>
            <a:ext cx="4426920" cy="3288240"/>
          </a:xfrm>
          <a:prstGeom prst="rect">
            <a:avLst/>
          </a:prstGeom>
        </p:spPr>
        <p:txBody>
          <a:bodyPr lIns="0" tIns="0" rIns="0" bIns="0">
            <a:normAutofit/>
          </a:bodyPr>
          <a:lstStyle/>
          <a:p>
            <a:endParaRPr lang="es-CO" sz="3200" b="0" strike="noStrike" spc="-1">
              <a:latin typeface="Arial"/>
            </a:endParaRPr>
          </a:p>
        </p:txBody>
      </p:sp>
      <p:sp>
        <p:nvSpPr>
          <p:cNvPr id="8" name="PlaceHolder 3"/>
          <p:cNvSpPr>
            <a:spLocks noGrp="1"/>
          </p:cNvSpPr>
          <p:nvPr>
            <p:ph type="body"/>
          </p:nvPr>
        </p:nvSpPr>
        <p:spPr>
          <a:xfrm>
            <a:off x="5152680" y="1326600"/>
            <a:ext cx="4426920" cy="328824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226080"/>
            <a:ext cx="9070920" cy="4385160"/>
          </a:xfrm>
          <a:prstGeom prst="rect">
            <a:avLst/>
          </a:prstGeom>
        </p:spPr>
        <p:txBody>
          <a:bodyPr lIns="0" tIns="0" rIns="0" bIns="0" anchor="ctr"/>
          <a:lstStyle/>
          <a:p>
            <a:pPr algn="ctr"/>
            <a:endParaRPr lang="es-CO"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12" name="PlaceHolder 2"/>
          <p:cNvSpPr>
            <a:spLocks noGrp="1"/>
          </p:cNvSpPr>
          <p:nvPr>
            <p:ph type="body"/>
          </p:nvPr>
        </p:nvSpPr>
        <p:spPr>
          <a:xfrm>
            <a:off x="504000" y="1326600"/>
            <a:ext cx="4426920" cy="1568160"/>
          </a:xfrm>
          <a:prstGeom prst="rect">
            <a:avLst/>
          </a:prstGeom>
        </p:spPr>
        <p:txBody>
          <a:bodyPr lIns="0" tIns="0" rIns="0" bIns="0">
            <a:normAutofit/>
          </a:bodyPr>
          <a:lstStyle/>
          <a:p>
            <a:endParaRPr lang="es-CO" sz="3200" b="0" strike="noStrike" spc="-1">
              <a:latin typeface="Arial"/>
            </a:endParaRPr>
          </a:p>
        </p:txBody>
      </p:sp>
      <p:sp>
        <p:nvSpPr>
          <p:cNvPr id="13" name="PlaceHolder 3"/>
          <p:cNvSpPr>
            <a:spLocks noGrp="1"/>
          </p:cNvSpPr>
          <p:nvPr>
            <p:ph type="body"/>
          </p:nvPr>
        </p:nvSpPr>
        <p:spPr>
          <a:xfrm>
            <a:off x="5152680" y="1326600"/>
            <a:ext cx="4426920" cy="3288240"/>
          </a:xfrm>
          <a:prstGeom prst="rect">
            <a:avLst/>
          </a:prstGeom>
        </p:spPr>
        <p:txBody>
          <a:bodyPr lIns="0" tIns="0" rIns="0" bIns="0">
            <a:normAutofit/>
          </a:bodyPr>
          <a:lstStyle/>
          <a:p>
            <a:endParaRPr lang="es-CO" sz="3200" b="0" strike="noStrike" spc="-1">
              <a:latin typeface="Arial"/>
            </a:endParaRPr>
          </a:p>
        </p:txBody>
      </p:sp>
      <p:sp>
        <p:nvSpPr>
          <p:cNvPr id="14" name="PlaceHolder 4"/>
          <p:cNvSpPr>
            <a:spLocks noGrp="1"/>
          </p:cNvSpPr>
          <p:nvPr>
            <p:ph type="body"/>
          </p:nvPr>
        </p:nvSpPr>
        <p:spPr>
          <a:xfrm>
            <a:off x="504000" y="3044160"/>
            <a:ext cx="442692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16" name="PlaceHolder 2"/>
          <p:cNvSpPr>
            <a:spLocks noGrp="1"/>
          </p:cNvSpPr>
          <p:nvPr>
            <p:ph type="body"/>
          </p:nvPr>
        </p:nvSpPr>
        <p:spPr>
          <a:xfrm>
            <a:off x="504000" y="1326600"/>
            <a:ext cx="4426920" cy="3288240"/>
          </a:xfrm>
          <a:prstGeom prst="rect">
            <a:avLst/>
          </a:prstGeom>
        </p:spPr>
        <p:txBody>
          <a:bodyPr lIns="0" tIns="0" rIns="0" bIns="0">
            <a:normAutofit/>
          </a:bodyPr>
          <a:lstStyle/>
          <a:p>
            <a:endParaRPr lang="es-CO" sz="3200" b="0" strike="noStrike" spc="-1">
              <a:latin typeface="Arial"/>
            </a:endParaRPr>
          </a:p>
        </p:txBody>
      </p:sp>
      <p:sp>
        <p:nvSpPr>
          <p:cNvPr id="17" name="PlaceHolder 3"/>
          <p:cNvSpPr>
            <a:spLocks noGrp="1"/>
          </p:cNvSpPr>
          <p:nvPr>
            <p:ph type="body"/>
          </p:nvPr>
        </p:nvSpPr>
        <p:spPr>
          <a:xfrm>
            <a:off x="5152680" y="1326600"/>
            <a:ext cx="4426920" cy="1568160"/>
          </a:xfrm>
          <a:prstGeom prst="rect">
            <a:avLst/>
          </a:prstGeom>
        </p:spPr>
        <p:txBody>
          <a:bodyPr lIns="0" tIns="0" rIns="0" bIns="0">
            <a:normAutofit/>
          </a:bodyPr>
          <a:lstStyle/>
          <a:p>
            <a:endParaRPr lang="es-CO" sz="3200" b="0" strike="noStrike" spc="-1">
              <a:latin typeface="Arial"/>
            </a:endParaRPr>
          </a:p>
        </p:txBody>
      </p:sp>
      <p:sp>
        <p:nvSpPr>
          <p:cNvPr id="18" name="PlaceHolder 4"/>
          <p:cNvSpPr>
            <a:spLocks noGrp="1"/>
          </p:cNvSpPr>
          <p:nvPr>
            <p:ph type="body"/>
          </p:nvPr>
        </p:nvSpPr>
        <p:spPr>
          <a:xfrm>
            <a:off x="5152680" y="3044160"/>
            <a:ext cx="442692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20" name="PlaceHolder 2"/>
          <p:cNvSpPr>
            <a:spLocks noGrp="1"/>
          </p:cNvSpPr>
          <p:nvPr>
            <p:ph type="body"/>
          </p:nvPr>
        </p:nvSpPr>
        <p:spPr>
          <a:xfrm>
            <a:off x="504000" y="1326600"/>
            <a:ext cx="4426920" cy="1568160"/>
          </a:xfrm>
          <a:prstGeom prst="rect">
            <a:avLst/>
          </a:prstGeom>
        </p:spPr>
        <p:txBody>
          <a:bodyPr lIns="0" tIns="0" rIns="0" bIns="0">
            <a:normAutofit/>
          </a:bodyPr>
          <a:lstStyle/>
          <a:p>
            <a:endParaRPr lang="es-CO" sz="3200" b="0" strike="noStrike" spc="-1">
              <a:latin typeface="Arial"/>
            </a:endParaRPr>
          </a:p>
        </p:txBody>
      </p:sp>
      <p:sp>
        <p:nvSpPr>
          <p:cNvPr id="21" name="PlaceHolder 3"/>
          <p:cNvSpPr>
            <a:spLocks noGrp="1"/>
          </p:cNvSpPr>
          <p:nvPr>
            <p:ph type="body"/>
          </p:nvPr>
        </p:nvSpPr>
        <p:spPr>
          <a:xfrm>
            <a:off x="5152680" y="1326600"/>
            <a:ext cx="4426920" cy="1568160"/>
          </a:xfrm>
          <a:prstGeom prst="rect">
            <a:avLst/>
          </a:prstGeom>
        </p:spPr>
        <p:txBody>
          <a:bodyPr lIns="0" tIns="0" rIns="0" bIns="0">
            <a:normAutofit/>
          </a:bodyPr>
          <a:lstStyle/>
          <a:p>
            <a:endParaRPr lang="es-CO" sz="3200" b="0" strike="noStrike" spc="-1">
              <a:latin typeface="Arial"/>
            </a:endParaRPr>
          </a:p>
        </p:txBody>
      </p:sp>
      <p:sp>
        <p:nvSpPr>
          <p:cNvPr id="22" name="PlaceHolder 4"/>
          <p:cNvSpPr>
            <a:spLocks noGrp="1"/>
          </p:cNvSpPr>
          <p:nvPr>
            <p:ph type="body"/>
          </p:nvPr>
        </p:nvSpPr>
        <p:spPr>
          <a:xfrm>
            <a:off x="504000" y="3044160"/>
            <a:ext cx="907164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24" name="PlaceHolder 2"/>
          <p:cNvSpPr>
            <a:spLocks noGrp="1"/>
          </p:cNvSpPr>
          <p:nvPr>
            <p:ph type="body"/>
          </p:nvPr>
        </p:nvSpPr>
        <p:spPr>
          <a:xfrm>
            <a:off x="504000" y="1326600"/>
            <a:ext cx="9071640" cy="1568160"/>
          </a:xfrm>
          <a:prstGeom prst="rect">
            <a:avLst/>
          </a:prstGeom>
        </p:spPr>
        <p:txBody>
          <a:bodyPr lIns="0" tIns="0" rIns="0" bIns="0">
            <a:normAutofit/>
          </a:bodyPr>
          <a:lstStyle/>
          <a:p>
            <a:endParaRPr lang="es-CO" sz="3200" b="0" strike="noStrike" spc="-1">
              <a:latin typeface="Arial"/>
            </a:endParaRPr>
          </a:p>
        </p:txBody>
      </p:sp>
      <p:sp>
        <p:nvSpPr>
          <p:cNvPr id="25" name="PlaceHolder 3"/>
          <p:cNvSpPr>
            <a:spLocks noGrp="1"/>
          </p:cNvSpPr>
          <p:nvPr>
            <p:ph type="body"/>
          </p:nvPr>
        </p:nvSpPr>
        <p:spPr>
          <a:xfrm>
            <a:off x="504000" y="3044160"/>
            <a:ext cx="907164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27" name="PlaceHolder 2"/>
          <p:cNvSpPr>
            <a:spLocks noGrp="1"/>
          </p:cNvSpPr>
          <p:nvPr>
            <p:ph type="body"/>
          </p:nvPr>
        </p:nvSpPr>
        <p:spPr>
          <a:xfrm>
            <a:off x="504000" y="1326600"/>
            <a:ext cx="4426920" cy="1568160"/>
          </a:xfrm>
          <a:prstGeom prst="rect">
            <a:avLst/>
          </a:prstGeom>
        </p:spPr>
        <p:txBody>
          <a:bodyPr lIns="0" tIns="0" rIns="0" bIns="0">
            <a:normAutofit/>
          </a:bodyPr>
          <a:lstStyle/>
          <a:p>
            <a:endParaRPr lang="es-CO" sz="3200" b="0" strike="noStrike" spc="-1">
              <a:latin typeface="Arial"/>
            </a:endParaRPr>
          </a:p>
        </p:txBody>
      </p:sp>
      <p:sp>
        <p:nvSpPr>
          <p:cNvPr id="28" name="PlaceHolder 3"/>
          <p:cNvSpPr>
            <a:spLocks noGrp="1"/>
          </p:cNvSpPr>
          <p:nvPr>
            <p:ph type="body"/>
          </p:nvPr>
        </p:nvSpPr>
        <p:spPr>
          <a:xfrm>
            <a:off x="5152680" y="1326600"/>
            <a:ext cx="4426920" cy="1568160"/>
          </a:xfrm>
          <a:prstGeom prst="rect">
            <a:avLst/>
          </a:prstGeom>
        </p:spPr>
        <p:txBody>
          <a:bodyPr lIns="0" tIns="0" rIns="0" bIns="0">
            <a:normAutofit/>
          </a:bodyPr>
          <a:lstStyle/>
          <a:p>
            <a:endParaRPr lang="es-CO" sz="3200" b="0" strike="noStrike" spc="-1">
              <a:latin typeface="Arial"/>
            </a:endParaRPr>
          </a:p>
        </p:txBody>
      </p:sp>
      <p:sp>
        <p:nvSpPr>
          <p:cNvPr id="29" name="PlaceHolder 4"/>
          <p:cNvSpPr>
            <a:spLocks noGrp="1"/>
          </p:cNvSpPr>
          <p:nvPr>
            <p:ph type="body"/>
          </p:nvPr>
        </p:nvSpPr>
        <p:spPr>
          <a:xfrm>
            <a:off x="504000" y="3044160"/>
            <a:ext cx="4426920" cy="1568160"/>
          </a:xfrm>
          <a:prstGeom prst="rect">
            <a:avLst/>
          </a:prstGeom>
        </p:spPr>
        <p:txBody>
          <a:bodyPr lIns="0" tIns="0" rIns="0" bIns="0">
            <a:normAutofit/>
          </a:bodyPr>
          <a:lstStyle/>
          <a:p>
            <a:endParaRPr lang="es-CO" sz="3200" b="0" strike="noStrike" spc="-1">
              <a:latin typeface="Arial"/>
            </a:endParaRPr>
          </a:p>
        </p:txBody>
      </p:sp>
      <p:sp>
        <p:nvSpPr>
          <p:cNvPr id="30" name="PlaceHolder 5"/>
          <p:cNvSpPr>
            <a:spLocks noGrp="1"/>
          </p:cNvSpPr>
          <p:nvPr>
            <p:ph type="body"/>
          </p:nvPr>
        </p:nvSpPr>
        <p:spPr>
          <a:xfrm>
            <a:off x="5152680" y="3044160"/>
            <a:ext cx="442692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226080"/>
            <a:ext cx="9070920" cy="945720"/>
          </a:xfrm>
          <a:prstGeom prst="rect">
            <a:avLst/>
          </a:prstGeom>
        </p:spPr>
        <p:txBody>
          <a:bodyPr lIns="0" tIns="0" rIns="0" bIns="0" anchor="ctr"/>
          <a:lstStyle/>
          <a:p>
            <a:pPr algn="ctr"/>
            <a:endParaRPr lang="es-CO" sz="4400" b="0" strike="noStrike" spc="-1">
              <a:latin typeface="Arial"/>
            </a:endParaRPr>
          </a:p>
        </p:txBody>
      </p:sp>
      <p:sp>
        <p:nvSpPr>
          <p:cNvPr id="32" name="PlaceHolder 2"/>
          <p:cNvSpPr>
            <a:spLocks noGrp="1"/>
          </p:cNvSpPr>
          <p:nvPr>
            <p:ph type="body"/>
          </p:nvPr>
        </p:nvSpPr>
        <p:spPr>
          <a:xfrm>
            <a:off x="504000" y="1326600"/>
            <a:ext cx="2920680" cy="1568160"/>
          </a:xfrm>
          <a:prstGeom prst="rect">
            <a:avLst/>
          </a:prstGeom>
        </p:spPr>
        <p:txBody>
          <a:bodyPr lIns="0" tIns="0" rIns="0" bIns="0">
            <a:normAutofit/>
          </a:bodyPr>
          <a:lstStyle/>
          <a:p>
            <a:endParaRPr lang="es-CO" sz="3200" b="0" strike="noStrike" spc="-1">
              <a:latin typeface="Arial"/>
            </a:endParaRPr>
          </a:p>
        </p:txBody>
      </p:sp>
      <p:sp>
        <p:nvSpPr>
          <p:cNvPr id="33" name="PlaceHolder 3"/>
          <p:cNvSpPr>
            <a:spLocks noGrp="1"/>
          </p:cNvSpPr>
          <p:nvPr>
            <p:ph type="body"/>
          </p:nvPr>
        </p:nvSpPr>
        <p:spPr>
          <a:xfrm>
            <a:off x="3571200" y="1326600"/>
            <a:ext cx="2920680" cy="1568160"/>
          </a:xfrm>
          <a:prstGeom prst="rect">
            <a:avLst/>
          </a:prstGeom>
        </p:spPr>
        <p:txBody>
          <a:bodyPr lIns="0" tIns="0" rIns="0" bIns="0">
            <a:normAutofit/>
          </a:bodyPr>
          <a:lstStyle/>
          <a:p>
            <a:endParaRPr lang="es-CO" sz="3200" b="0" strike="noStrike" spc="-1">
              <a:latin typeface="Arial"/>
            </a:endParaRPr>
          </a:p>
        </p:txBody>
      </p:sp>
      <p:sp>
        <p:nvSpPr>
          <p:cNvPr id="34" name="PlaceHolder 4"/>
          <p:cNvSpPr>
            <a:spLocks noGrp="1"/>
          </p:cNvSpPr>
          <p:nvPr>
            <p:ph type="body"/>
          </p:nvPr>
        </p:nvSpPr>
        <p:spPr>
          <a:xfrm>
            <a:off x="6638040" y="1326600"/>
            <a:ext cx="2920680" cy="1568160"/>
          </a:xfrm>
          <a:prstGeom prst="rect">
            <a:avLst/>
          </a:prstGeom>
        </p:spPr>
        <p:txBody>
          <a:bodyPr lIns="0" tIns="0" rIns="0" bIns="0">
            <a:normAutofit/>
          </a:bodyPr>
          <a:lstStyle/>
          <a:p>
            <a:endParaRPr lang="es-CO" sz="3200" b="0" strike="noStrike" spc="-1">
              <a:latin typeface="Arial"/>
            </a:endParaRPr>
          </a:p>
        </p:txBody>
      </p:sp>
      <p:sp>
        <p:nvSpPr>
          <p:cNvPr id="35" name="PlaceHolder 5"/>
          <p:cNvSpPr>
            <a:spLocks noGrp="1"/>
          </p:cNvSpPr>
          <p:nvPr>
            <p:ph type="body"/>
          </p:nvPr>
        </p:nvSpPr>
        <p:spPr>
          <a:xfrm>
            <a:off x="504000" y="3044160"/>
            <a:ext cx="2920680" cy="1568160"/>
          </a:xfrm>
          <a:prstGeom prst="rect">
            <a:avLst/>
          </a:prstGeom>
        </p:spPr>
        <p:txBody>
          <a:bodyPr lIns="0" tIns="0" rIns="0" bIns="0">
            <a:normAutofit/>
          </a:bodyPr>
          <a:lstStyle/>
          <a:p>
            <a:endParaRPr lang="es-CO" sz="3200" b="0" strike="noStrike" spc="-1">
              <a:latin typeface="Arial"/>
            </a:endParaRPr>
          </a:p>
        </p:txBody>
      </p:sp>
      <p:sp>
        <p:nvSpPr>
          <p:cNvPr id="36" name="PlaceHolder 6"/>
          <p:cNvSpPr>
            <a:spLocks noGrp="1"/>
          </p:cNvSpPr>
          <p:nvPr>
            <p:ph type="body"/>
          </p:nvPr>
        </p:nvSpPr>
        <p:spPr>
          <a:xfrm>
            <a:off x="3571200" y="3044160"/>
            <a:ext cx="2920680" cy="1568160"/>
          </a:xfrm>
          <a:prstGeom prst="rect">
            <a:avLst/>
          </a:prstGeom>
        </p:spPr>
        <p:txBody>
          <a:bodyPr lIns="0" tIns="0" rIns="0" bIns="0">
            <a:normAutofit/>
          </a:bodyPr>
          <a:lstStyle/>
          <a:p>
            <a:endParaRPr lang="es-CO" sz="3200" b="0" strike="noStrike" spc="-1">
              <a:latin typeface="Arial"/>
            </a:endParaRPr>
          </a:p>
        </p:txBody>
      </p:sp>
      <p:sp>
        <p:nvSpPr>
          <p:cNvPr id="37" name="PlaceHolder 7"/>
          <p:cNvSpPr>
            <a:spLocks noGrp="1"/>
          </p:cNvSpPr>
          <p:nvPr>
            <p:ph type="body"/>
          </p:nvPr>
        </p:nvSpPr>
        <p:spPr>
          <a:xfrm>
            <a:off x="6638040" y="3044160"/>
            <a:ext cx="2920680" cy="1568160"/>
          </a:xfrm>
          <a:prstGeom prst="rect">
            <a:avLst/>
          </a:prstGeom>
        </p:spPr>
        <p:txBody>
          <a:bodyPr lIns="0" tIns="0" rIns="0" bIns="0">
            <a:normAutofit/>
          </a:bodyPr>
          <a:lstStyle/>
          <a:p>
            <a:endParaRPr lang="es-CO"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6080"/>
            <a:ext cx="9070920" cy="945720"/>
          </a:xfrm>
          <a:prstGeom prst="rect">
            <a:avLst/>
          </a:prstGeom>
        </p:spPr>
        <p:txBody>
          <a:bodyPr lIns="0" tIns="0" rIns="0" bIns="0" anchor="ctr"/>
          <a:lstStyle/>
          <a:p>
            <a:r>
              <a:rPr lang="es-CO" sz="1800" b="0" strike="noStrike" spc="-1">
                <a:latin typeface="Arial"/>
              </a:rPr>
              <a:t>Pulse para editar el formato del texto de título</a:t>
            </a:r>
          </a:p>
        </p:txBody>
      </p:sp>
      <p:sp>
        <p:nvSpPr>
          <p:cNvPr id="3" name="PlaceHolder 2"/>
          <p:cNvSpPr>
            <a:spLocks noGrp="1"/>
          </p:cNvSpPr>
          <p:nvPr>
            <p:ph type="body"/>
          </p:nvPr>
        </p:nvSpPr>
        <p:spPr>
          <a:xfrm>
            <a:off x="504000" y="1326600"/>
            <a:ext cx="9071640" cy="328824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s-CO" sz="1800" b="0" strike="noStrike" spc="-1">
                <a:latin typeface="Arial"/>
              </a:rPr>
              <a:t>Pulse para editar el formato de esquema del texto</a:t>
            </a:r>
          </a:p>
          <a:p>
            <a:pPr marL="864000" lvl="1" indent="-324000">
              <a:spcBef>
                <a:spcPts val="1134"/>
              </a:spcBef>
              <a:buClr>
                <a:srgbClr val="000000"/>
              </a:buClr>
              <a:buSzPct val="75000"/>
              <a:buFont typeface="Symbol" charset="2"/>
              <a:buChar char=""/>
            </a:pPr>
            <a:r>
              <a:rPr lang="es-CO" sz="1800" b="0" strike="noStrike" spc="-1">
                <a:latin typeface="Arial"/>
              </a:rPr>
              <a:t>Segundo nivel del esquema</a:t>
            </a:r>
          </a:p>
          <a:p>
            <a:pPr marL="1296000" lvl="2" indent="-288000">
              <a:spcBef>
                <a:spcPts val="850"/>
              </a:spcBef>
              <a:buClr>
                <a:srgbClr val="000000"/>
              </a:buClr>
              <a:buSzPct val="45000"/>
              <a:buFont typeface="Wingdings" charset="2"/>
              <a:buChar char=""/>
            </a:pPr>
            <a:r>
              <a:rPr lang="es-CO" sz="1800" b="0" strike="noStrike" spc="-1">
                <a:latin typeface="Arial"/>
              </a:rPr>
              <a:t>Tercer nivel del esquema</a:t>
            </a:r>
          </a:p>
          <a:p>
            <a:pPr marL="1728000" lvl="3" indent="-216000">
              <a:spcBef>
                <a:spcPts val="567"/>
              </a:spcBef>
              <a:buClr>
                <a:srgbClr val="000000"/>
              </a:buClr>
              <a:buSzPct val="75000"/>
              <a:buFont typeface="Symbol" charset="2"/>
              <a:buChar char=""/>
            </a:pPr>
            <a:r>
              <a:rPr lang="es-CO" sz="1800" b="0" strike="noStrike" spc="-1">
                <a:latin typeface="Arial"/>
              </a:rPr>
              <a:t>Cuarto nivel del esquema</a:t>
            </a:r>
          </a:p>
          <a:p>
            <a:pPr marL="2160000" lvl="4" indent="-216000">
              <a:spcBef>
                <a:spcPts val="283"/>
              </a:spcBef>
              <a:buClr>
                <a:srgbClr val="000000"/>
              </a:buClr>
              <a:buSzPct val="45000"/>
              <a:buFont typeface="Wingdings" charset="2"/>
              <a:buChar char=""/>
            </a:pPr>
            <a:r>
              <a:rPr lang="es-CO" sz="1800" b="0" strike="noStrike" spc="-1">
                <a:latin typeface="Arial"/>
              </a:rPr>
              <a:t>Quinto nivel del esquema</a:t>
            </a:r>
          </a:p>
          <a:p>
            <a:pPr marL="2592000" lvl="5" indent="-216000">
              <a:spcBef>
                <a:spcPts val="283"/>
              </a:spcBef>
              <a:buClr>
                <a:srgbClr val="000000"/>
              </a:buClr>
              <a:buSzPct val="45000"/>
              <a:buFont typeface="Wingdings" charset="2"/>
              <a:buChar char=""/>
            </a:pPr>
            <a:r>
              <a:rPr lang="es-CO" sz="1800" b="0" strike="noStrike" spc="-1">
                <a:latin typeface="Arial"/>
              </a:rPr>
              <a:t>Sexto nivel del esquema</a:t>
            </a:r>
          </a:p>
          <a:p>
            <a:pPr marL="3024000" lvl="6" indent="-216000">
              <a:spcBef>
                <a:spcPts val="283"/>
              </a:spcBef>
              <a:buClr>
                <a:srgbClr val="000000"/>
              </a:buClr>
              <a:buSzPct val="45000"/>
              <a:buFont typeface="Wingdings" charset="2"/>
              <a:buChar char=""/>
            </a:pPr>
            <a:r>
              <a:rPr lang="es-CO" sz="1800" b="0" strike="noStrike" spc="-1">
                <a:latin typeface="Arial"/>
              </a:rPr>
              <a:t>Séptimo nivel del esquema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aciudadano@uspec.gov.co"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mailto:aciudadano@uspec.gov.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n 38"/>
          <p:cNvPicPr/>
          <p:nvPr/>
        </p:nvPicPr>
        <p:blipFill>
          <a:blip r:embed="rId2"/>
          <a:stretch/>
        </p:blipFill>
        <p:spPr>
          <a:xfrm>
            <a:off x="360" y="2520"/>
            <a:ext cx="10080360" cy="5665680"/>
          </a:xfrm>
          <a:prstGeom prst="rect">
            <a:avLst/>
          </a:prstGeom>
          <a:ln>
            <a:noFill/>
          </a:ln>
        </p:spPr>
      </p:pic>
      <p:sp>
        <p:nvSpPr>
          <p:cNvPr id="3" name="3 Título"/>
          <p:cNvSpPr txBox="1">
            <a:spLocks/>
          </p:cNvSpPr>
          <p:nvPr/>
        </p:nvSpPr>
        <p:spPr>
          <a:xfrm>
            <a:off x="1019628" y="497249"/>
            <a:ext cx="7772400" cy="1296144"/>
          </a:xfrm>
          <a:prstGeom prst="rect">
            <a:avLst/>
          </a:prstGeom>
          <a:ln>
            <a:solidFill>
              <a:srgbClr val="002060"/>
            </a:solidFill>
          </a:ln>
        </p:spPr>
        <p:txBody>
          <a:bodyPr>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s-CO" sz="3500" b="1" dirty="0" smtClean="0">
                <a:ln w="9525">
                  <a:solidFill>
                    <a:schemeClr val="bg1"/>
                  </a:solidFill>
                  <a:prstDash val="solid"/>
                </a:ln>
                <a:solidFill>
                  <a:srgbClr val="345A88"/>
                </a:solidFill>
                <a:latin typeface="Arial" panose="020B0604020202020204" pitchFamily="34" charset="0"/>
                <a:cs typeface="Arial" panose="020B0604020202020204" pitchFamily="34" charset="0"/>
              </a:rPr>
              <a:t>Unidad de Servicios Penitenciarios y Carcelarios - USPEC</a:t>
            </a:r>
            <a:endParaRPr lang="es-CO" sz="3500" b="1" dirty="0">
              <a:ln w="9525">
                <a:solidFill>
                  <a:schemeClr val="bg1"/>
                </a:solidFill>
                <a:prstDash val="solid"/>
              </a:ln>
              <a:solidFill>
                <a:srgbClr val="345A88"/>
              </a:solidFill>
            </a:endParaRPr>
          </a:p>
        </p:txBody>
      </p:sp>
      <p:sp>
        <p:nvSpPr>
          <p:cNvPr id="2" name="Rectángulo 1"/>
          <p:cNvSpPr/>
          <p:nvPr/>
        </p:nvSpPr>
        <p:spPr>
          <a:xfrm>
            <a:off x="967015" y="3469793"/>
            <a:ext cx="8147050" cy="1815882"/>
          </a:xfrm>
          <a:prstGeom prst="rect">
            <a:avLst/>
          </a:prstGeom>
        </p:spPr>
        <p:txBody>
          <a:bodyPr wrap="square">
            <a:spAutoFit/>
          </a:bodyPr>
          <a:lstStyle/>
          <a:p>
            <a:pPr algn="ctr"/>
            <a:r>
              <a:rPr lang="es-CO" sz="1600" b="1" dirty="0">
                <a:solidFill>
                  <a:schemeClr val="tx2">
                    <a:lumMod val="75000"/>
                  </a:schemeClr>
                </a:solidFill>
                <a:latin typeface="Arial Narrow" panose="020B0606020202030204" pitchFamily="34" charset="0"/>
                <a:cs typeface="Arial" panose="020B0604020202020204" pitchFamily="34" charset="0"/>
              </a:rPr>
              <a:t>Dirección Administrativa y Financiera</a:t>
            </a:r>
          </a:p>
          <a:p>
            <a:pPr algn="ctr"/>
            <a:r>
              <a:rPr lang="es-CO" sz="1600" b="1" dirty="0">
                <a:solidFill>
                  <a:schemeClr val="tx2">
                    <a:lumMod val="75000"/>
                  </a:schemeClr>
                </a:solidFill>
                <a:latin typeface="Arial Narrow" panose="020B0606020202030204" pitchFamily="34" charset="0"/>
                <a:cs typeface="Arial" panose="020B0604020202020204" pitchFamily="34" charset="0"/>
              </a:rPr>
              <a:t>Grupo de Atención al Ciudadano</a:t>
            </a:r>
          </a:p>
          <a:p>
            <a:endParaRPr lang="es-CO" sz="1600" b="1" dirty="0">
              <a:solidFill>
                <a:schemeClr val="tx2">
                  <a:lumMod val="75000"/>
                </a:schemeClr>
              </a:solidFill>
              <a:latin typeface="Arial Narrow" panose="020B0606020202030204" pitchFamily="34" charset="0"/>
              <a:cs typeface="Arial" panose="020B0604020202020204" pitchFamily="34" charset="0"/>
            </a:endParaRPr>
          </a:p>
          <a:p>
            <a:pPr algn="ctr"/>
            <a:r>
              <a:rPr lang="es-CO" sz="1600" b="1" dirty="0">
                <a:solidFill>
                  <a:schemeClr val="tx2">
                    <a:lumMod val="75000"/>
                  </a:schemeClr>
                </a:solidFill>
                <a:latin typeface="Arial Narrow" panose="020B0606020202030204" pitchFamily="34" charset="0"/>
                <a:cs typeface="Arial" panose="020B0604020202020204" pitchFamily="34" charset="0"/>
              </a:rPr>
              <a:t>INFORME PRIMER TRIMESTRE DE </a:t>
            </a:r>
            <a:r>
              <a:rPr lang="es-CO" sz="1600" b="1" dirty="0" smtClean="0">
                <a:solidFill>
                  <a:schemeClr val="tx2">
                    <a:lumMod val="75000"/>
                  </a:schemeClr>
                </a:solidFill>
                <a:latin typeface="Arial Narrow" panose="020B0606020202030204" pitchFamily="34" charset="0"/>
                <a:cs typeface="Arial" panose="020B0604020202020204" pitchFamily="34" charset="0"/>
              </a:rPr>
              <a:t>2019 </a:t>
            </a:r>
            <a:r>
              <a:rPr lang="es-CO" sz="1600" b="1" dirty="0">
                <a:solidFill>
                  <a:schemeClr val="tx2">
                    <a:lumMod val="75000"/>
                  </a:schemeClr>
                </a:solidFill>
                <a:latin typeface="Arial Narrow" panose="020B0606020202030204" pitchFamily="34" charset="0"/>
                <a:cs typeface="Arial" panose="020B0604020202020204" pitchFamily="34" charset="0"/>
              </a:rPr>
              <a:t>Y ANÁLISIS DE LAS PETICIONES, QUEJAS, RECLAMOS, DENUNCIAS (</a:t>
            </a:r>
            <a:r>
              <a:rPr lang="es-CO" sz="1600" b="1" dirty="0" smtClean="0">
                <a:solidFill>
                  <a:schemeClr val="tx2">
                    <a:lumMod val="75000"/>
                  </a:schemeClr>
                </a:solidFill>
                <a:latin typeface="Arial Narrow" panose="020B0606020202030204" pitchFamily="34" charset="0"/>
                <a:cs typeface="Arial" panose="020B0604020202020204" pitchFamily="34" charset="0"/>
              </a:rPr>
              <a:t>PQRSD) </a:t>
            </a:r>
            <a:r>
              <a:rPr lang="es-CO" sz="1600" b="1" dirty="0">
                <a:solidFill>
                  <a:schemeClr val="tx2">
                    <a:lumMod val="75000"/>
                  </a:schemeClr>
                </a:solidFill>
                <a:latin typeface="Arial Narrow" panose="020B0606020202030204" pitchFamily="34" charset="0"/>
                <a:cs typeface="Arial" panose="020B0604020202020204" pitchFamily="34" charset="0"/>
              </a:rPr>
              <a:t>RECIBIDAS POR EL GRUPO DE ATENCIÓN AL CIUDADANO</a:t>
            </a:r>
          </a:p>
          <a:p>
            <a:pPr algn="ctr"/>
            <a:endParaRPr lang="es-CO" sz="1600" b="1" dirty="0">
              <a:solidFill>
                <a:schemeClr val="tx2">
                  <a:lumMod val="75000"/>
                </a:schemeClr>
              </a:solidFill>
              <a:latin typeface="Arial Narrow" panose="020B0606020202030204" pitchFamily="34" charset="0"/>
              <a:cs typeface="Arial" panose="020B0604020202020204" pitchFamily="34" charset="0"/>
            </a:endParaRPr>
          </a:p>
          <a:p>
            <a:pPr algn="ctr"/>
            <a:r>
              <a:rPr lang="es-CO" sz="1600" b="1" dirty="0">
                <a:solidFill>
                  <a:schemeClr val="tx2">
                    <a:lumMod val="75000"/>
                  </a:schemeClr>
                </a:solidFill>
                <a:latin typeface="Arial Narrow" panose="020B0606020202030204" pitchFamily="34" charset="0"/>
                <a:cs typeface="Arial" panose="020B0604020202020204" pitchFamily="34" charset="0"/>
              </a:rPr>
              <a:t>01 ENERO AL 31 DE MARZO DE </a:t>
            </a:r>
            <a:r>
              <a:rPr lang="es-CO" sz="1600" b="1" dirty="0" smtClean="0">
                <a:solidFill>
                  <a:schemeClr val="tx2">
                    <a:lumMod val="75000"/>
                  </a:schemeClr>
                </a:solidFill>
                <a:latin typeface="Arial Narrow" panose="020B0606020202030204" pitchFamily="34" charset="0"/>
                <a:cs typeface="Arial" panose="020B0604020202020204" pitchFamily="34" charset="0"/>
              </a:rPr>
              <a:t>2019</a:t>
            </a:r>
            <a:endParaRPr lang="es-CO" sz="1600" b="1" dirty="0">
              <a:solidFill>
                <a:schemeClr val="tx2">
                  <a:lumMod val="75000"/>
                </a:schemeClr>
              </a:solidFill>
              <a:latin typeface="Arial Narrow" panose="020B060602020203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79882" y="942449"/>
            <a:ext cx="9818557" cy="4616648"/>
          </a:xfrm>
          <a:prstGeom prst="rect">
            <a:avLst/>
          </a:prstGeom>
        </p:spPr>
        <p:txBody>
          <a:bodyPr wrap="square">
            <a:spAutoFit/>
          </a:bodyPr>
          <a:lstStyle/>
          <a:p>
            <a:r>
              <a:rPr lang="es-419" sz="1200" b="1" dirty="0">
                <a:solidFill>
                  <a:schemeClr val="tx2">
                    <a:lumMod val="60000"/>
                    <a:lumOff val="40000"/>
                  </a:schemeClr>
                </a:solidFill>
              </a:rPr>
              <a:t>¿QUIÉNES SOMOS?.</a:t>
            </a:r>
          </a:p>
          <a:p>
            <a:endParaRPr lang="es-419" sz="1200" b="1" dirty="0"/>
          </a:p>
          <a:p>
            <a:pPr algn="just"/>
            <a:r>
              <a:rPr lang="es-MX" sz="1200" dirty="0">
                <a:latin typeface="Arial" panose="020B0604020202020204" pitchFamily="34" charset="0"/>
                <a:cs typeface="Arial" panose="020B0604020202020204" pitchFamily="34" charset="0"/>
              </a:rPr>
              <a:t>Somos una unidad administrativa especializada, del orden nacional, adscrita al Ministerio de Justicia y del Derecho; gestionamos y operamos en forma efectiva el suministro de bienes, la Construcción, renovación y mantenimiento de la infraestructura y la Prestación de servicios de alimentación y salud a la PPL.</a:t>
            </a:r>
          </a:p>
          <a:p>
            <a:pPr algn="just"/>
            <a:endParaRPr lang="es-MX" sz="1200" b="1" dirty="0" smtClean="0">
              <a:latin typeface="Arial" panose="020B0604020202020204" pitchFamily="34" charset="0"/>
              <a:cs typeface="Arial" panose="020B0604020202020204" pitchFamily="34" charset="0"/>
            </a:endParaRPr>
          </a:p>
          <a:p>
            <a:pPr algn="just"/>
            <a:r>
              <a:rPr lang="es-MX" sz="1200" b="1" dirty="0" smtClean="0">
                <a:solidFill>
                  <a:schemeClr val="tx2">
                    <a:lumMod val="60000"/>
                    <a:lumOff val="40000"/>
                  </a:schemeClr>
                </a:solidFill>
                <a:latin typeface="Arial" panose="020B0604020202020204" pitchFamily="34" charset="0"/>
                <a:cs typeface="Arial" panose="020B0604020202020204" pitchFamily="34" charset="0"/>
              </a:rPr>
              <a:t>Ley </a:t>
            </a:r>
            <a:r>
              <a:rPr lang="es-MX" sz="1200" b="1" dirty="0">
                <a:solidFill>
                  <a:schemeClr val="tx2">
                    <a:lumMod val="60000"/>
                    <a:lumOff val="40000"/>
                  </a:schemeClr>
                </a:solidFill>
                <a:latin typeface="Arial" panose="020B0604020202020204" pitchFamily="34" charset="0"/>
                <a:cs typeface="Arial" panose="020B0604020202020204" pitchFamily="34" charset="0"/>
              </a:rPr>
              <a:t>1755 de 2015   Art. 14 (Derecho de Petición).</a:t>
            </a:r>
          </a:p>
          <a:p>
            <a:pPr algn="just"/>
            <a:endParaRPr lang="es-MX" sz="1200" dirty="0" smtClean="0">
              <a:latin typeface="Arial" panose="020B0604020202020204" pitchFamily="34" charset="0"/>
              <a:cs typeface="Arial" panose="020B0604020202020204" pitchFamily="34" charset="0"/>
            </a:endParaRPr>
          </a:p>
          <a:p>
            <a:pPr algn="just"/>
            <a:r>
              <a:rPr lang="es-MX" sz="1200" dirty="0" smtClean="0">
                <a:latin typeface="Arial" panose="020B0604020202020204" pitchFamily="34" charset="0"/>
                <a:cs typeface="Arial" panose="020B0604020202020204" pitchFamily="34" charset="0"/>
              </a:rPr>
              <a:t>Términos </a:t>
            </a:r>
            <a:r>
              <a:rPr lang="es-MX" sz="1200" dirty="0">
                <a:latin typeface="Arial" panose="020B0604020202020204" pitchFamily="34" charset="0"/>
                <a:cs typeface="Arial" panose="020B0604020202020204" pitchFamily="34" charset="0"/>
              </a:rPr>
              <a:t>para resolver las distintas modalidades de peticiones. Salvo norma legal especial y so pena de sanción disciplinaria, toda petición deberá resolverse dentro de los quince (15) días siguientes a su recepción. Estará sometida a término especial la resolución de las siguientes peticiones: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1. Las peticiones de documentos y de información deberán resolverse dentro de los diez (10) días siguientes a su recepción. Si en ese lapso no se ha dado respuesta al peticionario, se entenderá, para todos los efectos legales, que la respectiva solicitud ha sido aceptada y, por consiguiente, la administración ya no podrá negar la entrega de dichos documentos al peticionario, y como consecuencia las copias se entregarán dentro de los tres (3) días siguientes.</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 2. Las peticiones mediante las cuales se eleva una consulta a las autoridades en relación con las materias a su cargo deberán resolverse dentro de los treinta (30) días siguientes a su recepción.</a:t>
            </a:r>
          </a:p>
          <a:p>
            <a:pPr algn="just"/>
            <a:endParaRPr lang="es-MX" sz="1200" dirty="0">
              <a:latin typeface="Arial" panose="020B0604020202020204" pitchFamily="34" charset="0"/>
              <a:cs typeface="Arial" panose="020B0604020202020204" pitchFamily="34" charset="0"/>
            </a:endParaRPr>
          </a:p>
          <a:p>
            <a:pPr algn="just"/>
            <a:r>
              <a:rPr lang="es-MX" sz="1200" dirty="0">
                <a:latin typeface="Arial" panose="020B0604020202020204" pitchFamily="34" charset="0"/>
                <a:cs typeface="Arial" panose="020B0604020202020204" pitchFamily="34" charset="0"/>
              </a:rPr>
              <a:t>Parágrafo. Cuando excepcionalmente no fuere posible resolver la petición en los plazos aquí señalados, la autoridad debe informar esta circunstancia al interesado, antes del vencimiento del término señalado en la ley expresando los motivos de la demora y señalando a la vez el plazo razonable en que se resolverá o dará respuesta, que no podrá exceder del doble del inicialmente previsto.</a:t>
            </a:r>
            <a:endParaRPr lang="es-MX" sz="1200" b="1" dirty="0">
              <a:latin typeface="Arial" panose="020B0604020202020204" pitchFamily="34" charset="0"/>
              <a:cs typeface="Arial" panose="020B0604020202020204" pitchFamily="34" charset="0"/>
            </a:endParaRPr>
          </a:p>
          <a:p>
            <a:pPr algn="just"/>
            <a:endParaRPr lang="es-MX"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3052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2"/>
          <a:stretch/>
        </p:blipFill>
        <p:spPr>
          <a:xfrm>
            <a:off x="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66914" y="1231119"/>
            <a:ext cx="9564915" cy="3754874"/>
          </a:xfrm>
          <a:prstGeom prst="rect">
            <a:avLst/>
          </a:prstGeom>
        </p:spPr>
        <p:txBody>
          <a:bodyPr wrap="square">
            <a:spAutoFit/>
          </a:bodyPr>
          <a:lstStyle/>
          <a:p>
            <a:pPr algn="just"/>
            <a:r>
              <a:rPr lang="es-MX" sz="1400" b="1" dirty="0">
                <a:latin typeface="Arial" panose="020B0604020202020204" pitchFamily="34" charset="0"/>
                <a:cs typeface="Arial" panose="020B0604020202020204" pitchFamily="34" charset="0"/>
              </a:rPr>
              <a:t>Servicios centrados en el usuario: </a:t>
            </a:r>
            <a:r>
              <a:rPr lang="es-MX" sz="1400" dirty="0">
                <a:latin typeface="Arial" panose="020B0604020202020204" pitchFamily="34" charset="0"/>
                <a:cs typeface="Arial" panose="020B0604020202020204" pitchFamily="34" charset="0"/>
              </a:rPr>
              <a:t>Los usuarios cuentan con una oferta de trámites, servicios y espacios de comunicación a través de canales electrónicos usables y accesibles que responden a sus necesidades y expectativas.</a:t>
            </a:r>
            <a:endParaRPr lang="es-MX" sz="1400" b="1" dirty="0">
              <a:latin typeface="Arial" panose="020B0604020202020204" pitchFamily="34" charset="0"/>
              <a:cs typeface="Arial" panose="020B0604020202020204" pitchFamily="34" charset="0"/>
            </a:endParaRPr>
          </a:p>
          <a:p>
            <a:pPr algn="just"/>
            <a:endParaRPr lang="es-MX" sz="1400"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Caracterización de Usuarios.</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Accesibilidad.</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Usabilidad.</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Promoción.</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Evaluación de satisfacción del usuario.</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Mejoramiento Continuo.</a:t>
            </a:r>
          </a:p>
          <a:p>
            <a:pPr algn="just"/>
            <a:endParaRPr lang="es-MX" sz="1400" dirty="0">
              <a:latin typeface="Arial" panose="020B0604020202020204" pitchFamily="34" charset="0"/>
              <a:cs typeface="Arial" panose="020B0604020202020204" pitchFamily="34" charset="0"/>
            </a:endParaRPr>
          </a:p>
          <a:p>
            <a:pPr algn="just"/>
            <a:endParaRPr lang="es-MX" sz="1400" dirty="0">
              <a:latin typeface="Arial" panose="020B0604020202020204" pitchFamily="34" charset="0"/>
              <a:cs typeface="Arial" panose="020B0604020202020204" pitchFamily="34" charset="0"/>
            </a:endParaRPr>
          </a:p>
          <a:p>
            <a:pPr algn="just"/>
            <a:r>
              <a:rPr lang="es-MX" sz="1400" b="1" dirty="0">
                <a:latin typeface="Arial" panose="020B0604020202020204" pitchFamily="34" charset="0"/>
                <a:cs typeface="Arial" panose="020B0604020202020204" pitchFamily="34" charset="0"/>
              </a:rPr>
              <a:t>Sistema integrado peticiones, quejas, reclamos y denuncias (PQRSD):</a:t>
            </a:r>
            <a:r>
              <a:rPr lang="es-MX" sz="1400" dirty="0">
                <a:latin typeface="Arial" panose="020B0604020202020204" pitchFamily="34" charset="0"/>
                <a:cs typeface="Arial" panose="020B0604020202020204" pitchFamily="34" charset="0"/>
              </a:rPr>
              <a:t>Los usuarios cuentan con múltiples canales que operan de forma integrada, para la atención de peticiones, quejas, reclamos, sugerencias y denuncias.</a:t>
            </a:r>
          </a:p>
          <a:p>
            <a:pPr algn="just"/>
            <a:endParaRPr lang="es-MX" sz="1400" b="1" dirty="0">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Sistema web de contacto, peticiones, quejas, reclamos, sugerencias y denuncias (PQRSD). </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Sistema móvil de contacto, peticiones, quejas, reclamos, sugerencias y denuncias.</a:t>
            </a:r>
          </a:p>
          <a:p>
            <a:pPr marL="171450" indent="-171450" algn="just">
              <a:buFont typeface="Wingdings" panose="05000000000000000000" pitchFamily="2" charset="2"/>
              <a:buChar char="v"/>
            </a:pPr>
            <a:r>
              <a:rPr lang="es-MX" sz="1400" dirty="0">
                <a:latin typeface="Arial" panose="020B0604020202020204" pitchFamily="34" charset="0"/>
                <a:cs typeface="Arial" panose="020B0604020202020204" pitchFamily="34" charset="0"/>
              </a:rPr>
              <a:t>Sistema integrado de peticiones, quejas, reclamos, sugerencias y denuncias (PQRSD).</a:t>
            </a:r>
            <a:endParaRPr lang="es-MX" sz="1400" b="1"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2"/>
          <a:stretch/>
        </p:blipFill>
        <p:spPr>
          <a:xfrm>
            <a:off x="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4" name="Rectángulo 3"/>
          <p:cNvSpPr/>
          <p:nvPr/>
        </p:nvSpPr>
        <p:spPr>
          <a:xfrm>
            <a:off x="377372" y="936649"/>
            <a:ext cx="9601200" cy="4339650"/>
          </a:xfrm>
          <a:prstGeom prst="rect">
            <a:avLst/>
          </a:prstGeom>
        </p:spPr>
        <p:txBody>
          <a:bodyPr wrap="square">
            <a:spAutoFit/>
          </a:bodyPr>
          <a:lstStyle/>
          <a:p>
            <a:pPr marL="171450" lvl="1" indent="-171450">
              <a:buFont typeface="Wingdings" panose="05000000000000000000" pitchFamily="2" charset="2"/>
              <a:buChar char="ü"/>
            </a:pPr>
            <a:r>
              <a:rPr lang="es-419" sz="1200" b="1" dirty="0"/>
              <a:t>Canales de Comunicación</a:t>
            </a:r>
          </a:p>
          <a:p>
            <a:pPr marL="0" lvl="1"/>
            <a:endParaRPr lang="es-419" sz="1200" b="1" dirty="0"/>
          </a:p>
          <a:p>
            <a:pPr marL="0" lvl="1"/>
            <a:r>
              <a:rPr lang="es-419" sz="1200" b="1" dirty="0"/>
              <a:t>VIRTUAL. </a:t>
            </a:r>
            <a:r>
              <a:rPr lang="es-MX" sz="1200" dirty="0"/>
              <a:t>Corresponde al  correo electrónico, chat institucional PQRSD y/o Formulario en Línea.  Disponible la página Institucional USPEC.</a:t>
            </a:r>
          </a:p>
          <a:p>
            <a:pPr marL="0" lvl="1"/>
            <a:endParaRPr lang="es-MX" sz="1200" b="1" dirty="0"/>
          </a:p>
          <a:p>
            <a:pPr marL="0" lvl="1"/>
            <a:endParaRPr lang="es-MX" sz="1200" b="1" dirty="0"/>
          </a:p>
          <a:p>
            <a:pPr marL="0" lvl="1" algn="r"/>
            <a:endParaRPr lang="es-MX" sz="1200" b="1" dirty="0"/>
          </a:p>
          <a:p>
            <a:pPr marL="0" lvl="1" algn="ctr"/>
            <a:r>
              <a:rPr lang="es-MX" sz="1200" b="1" dirty="0">
                <a:solidFill>
                  <a:srgbClr val="0070C0"/>
                </a:solidFill>
              </a:rPr>
              <a:t>                  CORREO ELECTRÓNICO.</a:t>
            </a:r>
          </a:p>
          <a:p>
            <a:pPr marL="0" lvl="1" algn="ctr"/>
            <a:r>
              <a:rPr lang="es-MX" sz="1200" b="1" dirty="0">
                <a:solidFill>
                  <a:srgbClr val="0070C0"/>
                </a:solidFill>
              </a:rPr>
              <a:t>                  ( </a:t>
            </a:r>
            <a:r>
              <a:rPr lang="es-MX" sz="1200" b="1" dirty="0">
                <a:solidFill>
                  <a:srgbClr val="0070C0"/>
                </a:solidFill>
                <a:hlinkClick r:id="rId3"/>
              </a:rPr>
              <a:t>aciudadano@uspec.gov.co</a:t>
            </a:r>
            <a:r>
              <a:rPr lang="es-MX" sz="1200" b="1" dirty="0">
                <a:solidFill>
                  <a:srgbClr val="0070C0"/>
                </a:solidFill>
              </a:rPr>
              <a:t> )</a:t>
            </a:r>
          </a:p>
          <a:p>
            <a:pPr marL="0" lvl="1"/>
            <a:endParaRPr lang="es-MX" sz="1200" b="1" dirty="0"/>
          </a:p>
          <a:p>
            <a:pPr marL="0" lvl="1"/>
            <a:endParaRPr lang="es-MX" sz="1200" b="1" dirty="0"/>
          </a:p>
          <a:p>
            <a:pPr marL="0" lvl="1"/>
            <a:endParaRPr lang="es-MX" sz="1200" b="1" dirty="0"/>
          </a:p>
          <a:p>
            <a:pPr marL="0" lvl="1" algn="r"/>
            <a:endParaRPr lang="es-MX" sz="1200" b="1" dirty="0">
              <a:solidFill>
                <a:srgbClr val="0070C0"/>
              </a:solidFill>
            </a:endParaRPr>
          </a:p>
          <a:p>
            <a:pPr marL="0" lvl="1"/>
            <a:r>
              <a:rPr lang="es-MX" sz="1200" b="1" dirty="0">
                <a:solidFill>
                  <a:srgbClr val="0070C0"/>
                </a:solidFill>
              </a:rPr>
              <a:t>FORMULARIO EN LÍNEA</a:t>
            </a:r>
            <a:endParaRPr lang="es-MX" sz="1200" b="1" dirty="0"/>
          </a:p>
          <a:p>
            <a:pPr marL="0" lvl="1"/>
            <a:r>
              <a:rPr lang="es-MX" sz="1200" b="1" dirty="0">
                <a:solidFill>
                  <a:srgbClr val="0070C0"/>
                </a:solidFill>
              </a:rPr>
              <a:t>( Pág.. Web de la </a:t>
            </a:r>
            <a:r>
              <a:rPr lang="es-MX" sz="1200" b="1" dirty="0" smtClean="0">
                <a:solidFill>
                  <a:srgbClr val="0070C0"/>
                </a:solidFill>
              </a:rPr>
              <a:t>USPEC</a:t>
            </a:r>
          </a:p>
          <a:p>
            <a:pPr marL="0" lvl="1"/>
            <a:r>
              <a:rPr lang="es-MX" sz="1200" b="1" dirty="0" smtClean="0">
                <a:solidFill>
                  <a:srgbClr val="0070C0"/>
                </a:solidFill>
              </a:rPr>
              <a:t>          www.uspec.gov.co).</a:t>
            </a:r>
            <a:endParaRPr lang="es-MX" sz="1200" b="1" dirty="0"/>
          </a:p>
          <a:p>
            <a:pPr marL="0" lvl="1"/>
            <a:endParaRPr lang="es-MX" sz="1200" b="1" dirty="0"/>
          </a:p>
          <a:p>
            <a:pPr marL="0" lvl="1"/>
            <a:endParaRPr lang="es-MX" sz="1200" b="1" dirty="0"/>
          </a:p>
          <a:p>
            <a:pPr marL="0" lvl="1" algn="ctr"/>
            <a:r>
              <a:rPr lang="es-MX" sz="1200" b="1" dirty="0"/>
              <a:t>                                      </a:t>
            </a:r>
          </a:p>
          <a:p>
            <a:pPr marL="0" lvl="1" algn="ctr"/>
            <a:r>
              <a:rPr lang="es-MX" sz="1200" b="1" dirty="0">
                <a:solidFill>
                  <a:srgbClr val="0070C0"/>
                </a:solidFill>
              </a:rPr>
              <a:t>                      </a:t>
            </a:r>
            <a:r>
              <a:rPr lang="es-MX" sz="1200" b="1" dirty="0" smtClean="0">
                <a:solidFill>
                  <a:srgbClr val="0070C0"/>
                </a:solidFill>
              </a:rPr>
              <a:t>  </a:t>
            </a:r>
            <a:r>
              <a:rPr lang="es-MX" sz="1200" b="1" dirty="0">
                <a:solidFill>
                  <a:srgbClr val="0070C0"/>
                </a:solidFill>
              </a:rPr>
              <a:t>CHAT INSTITUCIONAL</a:t>
            </a:r>
          </a:p>
          <a:p>
            <a:pPr marL="0" lvl="1" algn="ctr"/>
            <a:r>
              <a:rPr lang="es-MX" sz="1200" b="1" dirty="0">
                <a:solidFill>
                  <a:srgbClr val="0070C0"/>
                </a:solidFill>
              </a:rPr>
              <a:t>                              </a:t>
            </a:r>
            <a:r>
              <a:rPr lang="es-MX" sz="1200" b="1" dirty="0" smtClean="0">
                <a:solidFill>
                  <a:srgbClr val="0070C0"/>
                </a:solidFill>
              </a:rPr>
              <a:t>( </a:t>
            </a:r>
            <a:r>
              <a:rPr lang="es-MX" sz="1200" b="1" dirty="0">
                <a:solidFill>
                  <a:srgbClr val="0070C0"/>
                </a:solidFill>
              </a:rPr>
              <a:t>Pág.. Web de la </a:t>
            </a:r>
            <a:r>
              <a:rPr lang="es-MX" sz="1200" b="1" dirty="0" smtClean="0">
                <a:solidFill>
                  <a:srgbClr val="0070C0"/>
                </a:solidFill>
              </a:rPr>
              <a:t>USPEC</a:t>
            </a:r>
            <a:r>
              <a:rPr lang="es-MX" sz="1200" b="1" dirty="0">
                <a:solidFill>
                  <a:srgbClr val="0070C0"/>
                </a:solidFill>
              </a:rPr>
              <a:t> </a:t>
            </a:r>
            <a:endParaRPr lang="es-MX" sz="1200" b="1" dirty="0" smtClean="0">
              <a:solidFill>
                <a:srgbClr val="0070C0"/>
              </a:solidFill>
            </a:endParaRPr>
          </a:p>
          <a:p>
            <a:pPr marL="0" lvl="1" algn="ctr"/>
            <a:r>
              <a:rPr lang="es-MX" sz="1200" b="1" dirty="0">
                <a:solidFill>
                  <a:srgbClr val="0070C0"/>
                </a:solidFill>
              </a:rPr>
              <a:t> </a:t>
            </a:r>
            <a:r>
              <a:rPr lang="es-MX" sz="1200" b="1" dirty="0" smtClean="0">
                <a:solidFill>
                  <a:srgbClr val="0070C0"/>
                </a:solidFill>
              </a:rPr>
              <a:t>                                        www.uspec.gov.co ).</a:t>
            </a:r>
            <a:endParaRPr lang="es-MX" sz="1200" b="1" dirty="0"/>
          </a:p>
          <a:p>
            <a:pPr marL="0" lvl="1"/>
            <a:endParaRPr lang="es-MX" sz="1200" b="1" dirty="0"/>
          </a:p>
        </p:txBody>
      </p:sp>
      <p:pic>
        <p:nvPicPr>
          <p:cNvPr id="5" name="Imagen 4"/>
          <p:cNvPicPr>
            <a:picLocks noChangeAspect="1"/>
          </p:cNvPicPr>
          <p:nvPr/>
        </p:nvPicPr>
        <p:blipFill>
          <a:blip r:embed="rId4"/>
          <a:stretch>
            <a:fillRect/>
          </a:stretch>
        </p:blipFill>
        <p:spPr>
          <a:xfrm>
            <a:off x="2202677" y="1793231"/>
            <a:ext cx="836810" cy="1628193"/>
          </a:xfrm>
          <a:prstGeom prst="rect">
            <a:avLst/>
          </a:prstGeom>
        </p:spPr>
      </p:pic>
      <p:pic>
        <p:nvPicPr>
          <p:cNvPr id="6" name="Imagen 5"/>
          <p:cNvPicPr>
            <a:picLocks noChangeAspect="1"/>
          </p:cNvPicPr>
          <p:nvPr/>
        </p:nvPicPr>
        <p:blipFill>
          <a:blip r:embed="rId5"/>
          <a:stretch>
            <a:fillRect/>
          </a:stretch>
        </p:blipFill>
        <p:spPr>
          <a:xfrm>
            <a:off x="3888662" y="2982685"/>
            <a:ext cx="1952260" cy="1047189"/>
          </a:xfrm>
          <a:prstGeom prst="rect">
            <a:avLst/>
          </a:prstGeom>
        </p:spPr>
      </p:pic>
      <p:pic>
        <p:nvPicPr>
          <p:cNvPr id="7" name="Imagen 6"/>
          <p:cNvPicPr>
            <a:picLocks noChangeAspect="1"/>
          </p:cNvPicPr>
          <p:nvPr/>
        </p:nvPicPr>
        <p:blipFill>
          <a:blip r:embed="rId6"/>
          <a:stretch>
            <a:fillRect/>
          </a:stretch>
        </p:blipFill>
        <p:spPr>
          <a:xfrm>
            <a:off x="2071294" y="4278006"/>
            <a:ext cx="1531356" cy="1053438"/>
          </a:xfrm>
          <a:prstGeom prst="rect">
            <a:avLst/>
          </a:prstGeom>
        </p:spPr>
      </p:pic>
    </p:spTree>
    <p:extLst>
      <p:ext uri="{BB962C8B-B14F-4D97-AF65-F5344CB8AC3E}">
        <p14:creationId xmlns:p14="http://schemas.microsoft.com/office/powerpoint/2010/main" val="23829107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4" name="Rectángulo 3"/>
          <p:cNvSpPr/>
          <p:nvPr/>
        </p:nvSpPr>
        <p:spPr>
          <a:xfrm>
            <a:off x="0" y="208505"/>
            <a:ext cx="9659257" cy="5570756"/>
          </a:xfrm>
          <a:prstGeom prst="rect">
            <a:avLst/>
          </a:prstGeom>
        </p:spPr>
        <p:txBody>
          <a:bodyPr wrap="square">
            <a:spAutoFit/>
          </a:bodyPr>
          <a:lstStyle/>
          <a:p>
            <a:pPr marL="0" lvl="1"/>
            <a:endParaRPr lang="es-419" sz="1200" b="1" dirty="0" smtClean="0"/>
          </a:p>
          <a:p>
            <a:pPr marL="0" lvl="1"/>
            <a:endParaRPr lang="es-419" sz="1200" b="1" dirty="0"/>
          </a:p>
          <a:p>
            <a:pPr marL="0" lvl="1"/>
            <a:endParaRPr lang="es-419" sz="1200" b="1" dirty="0"/>
          </a:p>
          <a:p>
            <a:pPr marL="0" lvl="1"/>
            <a:endParaRPr lang="es-419" sz="1200" b="1" dirty="0"/>
          </a:p>
          <a:p>
            <a:pPr marL="0" lvl="1"/>
            <a:endParaRPr lang="es-419" sz="1200" b="1" dirty="0"/>
          </a:p>
          <a:p>
            <a:pPr marL="0" lvl="1"/>
            <a:r>
              <a:rPr lang="es-419" sz="1200" b="1" dirty="0"/>
              <a:t>Escrito: </a:t>
            </a:r>
            <a:r>
              <a:rPr lang="es-MX" sz="1200" dirty="0"/>
              <a:t>Compuesto por el correo físico o </a:t>
            </a:r>
            <a:r>
              <a:rPr lang="es-MX" sz="1200" dirty="0" smtClean="0"/>
              <a:t>postal.</a:t>
            </a:r>
            <a:endParaRPr lang="es-MX" sz="1200" b="1" dirty="0" smtClean="0"/>
          </a:p>
          <a:p>
            <a:pPr marL="0" lvl="1"/>
            <a:r>
              <a:rPr lang="es-MX" sz="1200" b="1" dirty="0" smtClean="0">
                <a:solidFill>
                  <a:schemeClr val="tx2">
                    <a:lumMod val="75000"/>
                  </a:schemeClr>
                </a:solidFill>
              </a:rPr>
              <a:t>(Radicado </a:t>
            </a:r>
            <a:r>
              <a:rPr lang="es-MX" sz="1200" b="1" dirty="0">
                <a:solidFill>
                  <a:schemeClr val="tx2">
                    <a:lumMod val="75000"/>
                  </a:schemeClr>
                </a:solidFill>
              </a:rPr>
              <a:t>por la Oficina de  Gestión Documental  </a:t>
            </a:r>
            <a:endParaRPr lang="es-MX" sz="1200" b="1" dirty="0" smtClean="0">
              <a:solidFill>
                <a:schemeClr val="tx2">
                  <a:lumMod val="75000"/>
                </a:schemeClr>
              </a:solidFill>
            </a:endParaRPr>
          </a:p>
          <a:p>
            <a:pPr marL="0" lvl="1"/>
            <a:r>
              <a:rPr lang="es-MX" sz="1200" b="1" dirty="0" smtClean="0">
                <a:solidFill>
                  <a:schemeClr val="tx2">
                    <a:lumMod val="75000"/>
                  </a:schemeClr>
                </a:solidFill>
              </a:rPr>
              <a:t>Ventanilla </a:t>
            </a:r>
            <a:r>
              <a:rPr lang="es-MX" sz="1200" b="1" dirty="0">
                <a:solidFill>
                  <a:schemeClr val="tx2">
                    <a:lumMod val="75000"/>
                  </a:schemeClr>
                </a:solidFill>
              </a:rPr>
              <a:t>Única / Ubicada en la  Av. </a:t>
            </a:r>
            <a:r>
              <a:rPr lang="es-ES" altLang="es-CO" sz="1200" b="1" dirty="0">
                <a:solidFill>
                  <a:schemeClr val="tx2">
                    <a:lumMod val="75000"/>
                  </a:schemeClr>
                </a:solidFill>
                <a:latin typeface="Arial Narrow" panose="020B0606020202030204" pitchFamily="34" charset="0"/>
                <a:ea typeface="Times New Roman" panose="02020603050405020304" pitchFamily="18" charset="0"/>
              </a:rPr>
              <a:t>Calle 26 No </a:t>
            </a:r>
            <a:r>
              <a:rPr lang="es-ES" altLang="es-CO" sz="1200" b="1" dirty="0" smtClean="0">
                <a:solidFill>
                  <a:schemeClr val="tx2">
                    <a:lumMod val="75000"/>
                  </a:schemeClr>
                </a:solidFill>
                <a:latin typeface="Arial Narrow" panose="020B0606020202030204" pitchFamily="34" charset="0"/>
                <a:ea typeface="Times New Roman" panose="02020603050405020304" pitchFamily="18" charset="0"/>
              </a:rPr>
              <a:t>69-76 </a:t>
            </a:r>
          </a:p>
          <a:p>
            <a:pPr marL="0" lvl="1"/>
            <a:r>
              <a:rPr lang="es-MX" sz="1200" b="1" dirty="0" smtClean="0">
                <a:solidFill>
                  <a:schemeClr val="tx2">
                    <a:lumMod val="75000"/>
                  </a:schemeClr>
                </a:solidFill>
              </a:rPr>
              <a:t> </a:t>
            </a:r>
            <a:r>
              <a:rPr lang="es-ES" altLang="es-CO" sz="1200" b="1" dirty="0">
                <a:solidFill>
                  <a:schemeClr val="tx2">
                    <a:lumMod val="75000"/>
                  </a:schemeClr>
                </a:solidFill>
                <a:latin typeface="Arial Narrow" panose="020B0606020202030204" pitchFamily="34" charset="0"/>
                <a:ea typeface="Times New Roman" panose="02020603050405020304" pitchFamily="18" charset="0"/>
              </a:rPr>
              <a:t>EDIFICIO ELEMENTO TORRE 4 PISO 12)</a:t>
            </a:r>
            <a:endParaRPr lang="es-MX" sz="1200" b="1" dirty="0">
              <a:solidFill>
                <a:schemeClr val="tx2">
                  <a:lumMod val="75000"/>
                </a:schemeClr>
              </a:solidFill>
            </a:endParaRPr>
          </a:p>
          <a:p>
            <a:pPr marL="0" lvl="1"/>
            <a:r>
              <a:rPr lang="es-MX" sz="1200" b="1" dirty="0" smtClean="0">
                <a:solidFill>
                  <a:srgbClr val="0070C0"/>
                </a:solidFill>
              </a:rPr>
              <a:t>							</a:t>
            </a:r>
            <a:r>
              <a:rPr lang="es-MX" sz="1600" b="1" dirty="0" smtClean="0">
                <a:solidFill>
                  <a:srgbClr val="0070C0"/>
                </a:solidFill>
              </a:rPr>
              <a:t>CORREO </a:t>
            </a:r>
            <a:r>
              <a:rPr lang="es-MX" sz="1600" b="1" dirty="0">
                <a:solidFill>
                  <a:srgbClr val="0070C0"/>
                </a:solidFill>
              </a:rPr>
              <a:t>FÍSICO O POSTAL</a:t>
            </a:r>
            <a:endParaRPr lang="es-MX" sz="1600" b="1" dirty="0"/>
          </a:p>
          <a:p>
            <a:pPr marL="0" lvl="1"/>
            <a:endParaRPr lang="es-MX" sz="1200" b="1" dirty="0"/>
          </a:p>
          <a:p>
            <a:pPr marL="0" lvl="1" algn="r"/>
            <a:endParaRPr lang="es-MX" sz="1200" b="1" dirty="0"/>
          </a:p>
          <a:p>
            <a:pPr marL="0" lvl="1" algn="r"/>
            <a:endParaRPr lang="es-MX" sz="1200" b="1" dirty="0"/>
          </a:p>
          <a:p>
            <a:pPr marL="0" lvl="1" algn="r"/>
            <a:r>
              <a:rPr lang="es-MX" sz="1200" b="1" dirty="0" smtClean="0">
                <a:solidFill>
                  <a:srgbClr val="0070C0"/>
                </a:solidFill>
              </a:rPr>
              <a:t>.</a:t>
            </a:r>
          </a:p>
          <a:p>
            <a:pPr marL="0" lvl="1" algn="r"/>
            <a:r>
              <a:rPr lang="es-MX" sz="1200" b="1" dirty="0" smtClean="0">
                <a:solidFill>
                  <a:schemeClr val="tx2">
                    <a:lumMod val="75000"/>
                  </a:schemeClr>
                </a:solidFill>
              </a:rPr>
              <a:t>              </a:t>
            </a:r>
            <a:endParaRPr lang="es-MX" sz="1200" b="1" dirty="0"/>
          </a:p>
          <a:p>
            <a:pPr marL="0" lvl="1"/>
            <a:endParaRPr lang="es-MX" sz="1200" b="1" dirty="0"/>
          </a:p>
          <a:p>
            <a:pPr marL="0" lvl="1"/>
            <a:endParaRPr lang="es-MX" sz="1200" b="1" dirty="0"/>
          </a:p>
          <a:p>
            <a:pPr marL="0" lvl="1"/>
            <a:endParaRPr lang="es-MX" sz="1200" b="1" dirty="0"/>
          </a:p>
          <a:p>
            <a:pPr marL="0" lvl="1"/>
            <a:endParaRPr lang="es-MX" sz="1200" b="1" dirty="0"/>
          </a:p>
          <a:p>
            <a:pPr marL="0" lvl="1"/>
            <a:r>
              <a:rPr lang="es-MX" sz="1200" b="1" dirty="0" smtClean="0"/>
              <a:t>						Telefónico</a:t>
            </a:r>
            <a:r>
              <a:rPr lang="es-MX" sz="1200" b="1" dirty="0"/>
              <a:t>: </a:t>
            </a:r>
            <a:r>
              <a:rPr lang="es-MX" sz="1200" dirty="0"/>
              <a:t>Contacto verbal de los ciudadanos con los </a:t>
            </a:r>
            <a:endParaRPr lang="es-MX" sz="1200" dirty="0" smtClean="0"/>
          </a:p>
          <a:p>
            <a:pPr marL="0" lvl="1"/>
            <a:r>
              <a:rPr lang="es-MX" sz="1200" dirty="0" smtClean="0"/>
              <a:t>	</a:t>
            </a:r>
            <a:r>
              <a:rPr lang="es-MX" sz="1600" b="1" dirty="0" smtClean="0">
                <a:solidFill>
                  <a:srgbClr val="0070C0"/>
                </a:solidFill>
              </a:rPr>
              <a:t>TELEFÓNICO                                                          </a:t>
            </a:r>
            <a:r>
              <a:rPr lang="es-MX" sz="1200" dirty="0" smtClean="0"/>
              <a:t>servidores </a:t>
            </a:r>
            <a:r>
              <a:rPr lang="es-MX" sz="1200" dirty="0"/>
              <a:t>públicos de la Entidad, a través de los medios </a:t>
            </a:r>
            <a:endParaRPr lang="es-MX" sz="1200" dirty="0" smtClean="0"/>
          </a:p>
          <a:p>
            <a:pPr marL="0" lvl="1"/>
            <a:r>
              <a:rPr lang="es-MX" sz="1200" dirty="0" smtClean="0"/>
              <a:t>						 telefónicos </a:t>
            </a:r>
            <a:r>
              <a:rPr lang="es-MX" sz="1200" dirty="0"/>
              <a:t>dispuestos para tal fin.</a:t>
            </a:r>
            <a:endParaRPr lang="es-MX" sz="1200" b="1" dirty="0"/>
          </a:p>
          <a:p>
            <a:pPr marL="0" lvl="1"/>
            <a:r>
              <a:rPr lang="es-MX" sz="1200" b="1" dirty="0" smtClean="0">
                <a:solidFill>
                  <a:schemeClr val="tx2">
                    <a:lumMod val="75000"/>
                  </a:schemeClr>
                </a:solidFill>
              </a:rPr>
              <a:t>						 </a:t>
            </a:r>
            <a:r>
              <a:rPr lang="es-ES" altLang="es-CO" sz="1200" dirty="0">
                <a:solidFill>
                  <a:schemeClr val="tx2">
                    <a:lumMod val="75000"/>
                  </a:schemeClr>
                </a:solidFill>
                <a:latin typeface="Arial Narrow" panose="020B0606020202030204" pitchFamily="34" charset="0"/>
                <a:ea typeface="Times New Roman" panose="02020603050405020304" pitchFamily="18" charset="0"/>
              </a:rPr>
              <a:t>(57) (1) 4864130 EXT: 1323  - 1322  - 1415</a:t>
            </a:r>
            <a:endParaRPr lang="es-MX" sz="1200" b="1" dirty="0">
              <a:solidFill>
                <a:srgbClr val="0070C0"/>
              </a:solidFill>
            </a:endParaRPr>
          </a:p>
          <a:p>
            <a:pPr marL="0" lvl="1"/>
            <a:endParaRPr lang="es-MX" sz="1200" b="1" dirty="0">
              <a:solidFill>
                <a:srgbClr val="0070C0"/>
              </a:solidFill>
            </a:endParaRPr>
          </a:p>
          <a:p>
            <a:pPr marL="0" lvl="1"/>
            <a:endParaRPr lang="es-MX" sz="1200" b="1" dirty="0">
              <a:solidFill>
                <a:srgbClr val="0070C0"/>
              </a:solidFill>
            </a:endParaRPr>
          </a:p>
          <a:p>
            <a:pPr marL="0" lvl="1"/>
            <a:endParaRPr lang="es-MX" sz="1200" b="1" dirty="0">
              <a:solidFill>
                <a:srgbClr val="0070C0"/>
              </a:solidFill>
            </a:endParaRPr>
          </a:p>
          <a:p>
            <a:pPr marL="0" lvl="1" algn="r"/>
            <a:r>
              <a:rPr lang="es-MX" sz="1200" b="1" dirty="0">
                <a:solidFill>
                  <a:schemeClr val="tx2">
                    <a:lumMod val="75000"/>
                  </a:schemeClr>
                </a:solidFill>
              </a:rPr>
              <a:t>                                                                                    </a:t>
            </a:r>
            <a:r>
              <a:rPr lang="es-MX" sz="1200" b="1" dirty="0" smtClean="0">
                <a:solidFill>
                  <a:schemeClr val="tx2">
                    <a:lumMod val="75000"/>
                  </a:schemeClr>
                </a:solidFill>
              </a:rPr>
              <a:t> </a:t>
            </a:r>
            <a:endParaRPr lang="es-MX" sz="1200" b="1" dirty="0"/>
          </a:p>
          <a:p>
            <a:pPr marL="0" lvl="1"/>
            <a:endParaRPr lang="es-MX" sz="1200" b="1" dirty="0"/>
          </a:p>
        </p:txBody>
      </p:sp>
      <p:pic>
        <p:nvPicPr>
          <p:cNvPr id="5" name="Imagen 4"/>
          <p:cNvPicPr>
            <a:picLocks noChangeAspect="1"/>
          </p:cNvPicPr>
          <p:nvPr/>
        </p:nvPicPr>
        <p:blipFill>
          <a:blip r:embed="rId4"/>
          <a:stretch>
            <a:fillRect/>
          </a:stretch>
        </p:blipFill>
        <p:spPr>
          <a:xfrm>
            <a:off x="4241626" y="1030512"/>
            <a:ext cx="1595667" cy="2365829"/>
          </a:xfrm>
          <a:prstGeom prst="rect">
            <a:avLst/>
          </a:prstGeom>
        </p:spPr>
      </p:pic>
      <p:pic>
        <p:nvPicPr>
          <p:cNvPr id="6" name="Imagen 5"/>
          <p:cNvPicPr>
            <a:picLocks noChangeAspect="1"/>
          </p:cNvPicPr>
          <p:nvPr/>
        </p:nvPicPr>
        <p:blipFill>
          <a:blip r:embed="rId5"/>
          <a:stretch>
            <a:fillRect/>
          </a:stretch>
        </p:blipFill>
        <p:spPr>
          <a:xfrm>
            <a:off x="3311872" y="3476171"/>
            <a:ext cx="1062746" cy="1882987"/>
          </a:xfrm>
          <a:prstGeom prst="rect">
            <a:avLst/>
          </a:prstGeom>
        </p:spPr>
      </p:pic>
    </p:spTree>
    <p:extLst>
      <p:ext uri="{BB962C8B-B14F-4D97-AF65-F5344CB8AC3E}">
        <p14:creationId xmlns:p14="http://schemas.microsoft.com/office/powerpoint/2010/main" val="7085087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4339650"/>
          </a:xfrm>
          <a:prstGeom prst="rect">
            <a:avLst/>
          </a:prstGeom>
        </p:spPr>
        <p:txBody>
          <a:bodyPr wrap="square">
            <a:spAutoFit/>
          </a:bodyPr>
          <a:lstStyle/>
          <a:p>
            <a:pPr marL="3200400" lvl="8"/>
            <a:r>
              <a:rPr lang="es-419" sz="1600" b="1" dirty="0" smtClean="0">
                <a:solidFill>
                  <a:schemeClr val="tx2">
                    <a:lumMod val="60000"/>
                    <a:lumOff val="40000"/>
                  </a:schemeClr>
                </a:solidFill>
              </a:rPr>
              <a:t>                                                                  PRESENCIAL</a:t>
            </a:r>
          </a:p>
          <a:p>
            <a:pPr marL="0" lvl="1"/>
            <a:r>
              <a:rPr lang="es-MX" sz="1200" dirty="0" smtClean="0"/>
              <a:t>Contacto </a:t>
            </a:r>
            <a:r>
              <a:rPr lang="es-MX" sz="1200" dirty="0"/>
              <a:t>personalizado de los ciudadanos</a:t>
            </a:r>
            <a:endParaRPr lang="es-MX" sz="1200" dirty="0" smtClean="0"/>
          </a:p>
          <a:p>
            <a:pPr marL="0" lvl="1"/>
            <a:r>
              <a:rPr lang="es-MX" sz="1200" dirty="0" smtClean="0"/>
              <a:t>con los </a:t>
            </a:r>
            <a:r>
              <a:rPr lang="es-MX" sz="1200" dirty="0"/>
              <a:t>servidores públicos de la Entidad, </a:t>
            </a:r>
            <a:endParaRPr lang="es-MX" sz="1200" dirty="0" smtClean="0"/>
          </a:p>
          <a:p>
            <a:pPr marL="0" lvl="1"/>
            <a:r>
              <a:rPr lang="es-MX" sz="1200" dirty="0" smtClean="0"/>
              <a:t>cuando </a:t>
            </a:r>
            <a:r>
              <a:rPr lang="es-MX" sz="1200" dirty="0"/>
              <a:t>éstos acceden </a:t>
            </a:r>
            <a:r>
              <a:rPr lang="es-MX" sz="1200" dirty="0" smtClean="0"/>
              <a:t> </a:t>
            </a:r>
            <a:r>
              <a:rPr lang="es-MX" sz="1200" dirty="0"/>
              <a:t>a las </a:t>
            </a:r>
            <a:r>
              <a:rPr lang="es-MX" sz="1200" dirty="0" smtClean="0"/>
              <a:t> </a:t>
            </a:r>
            <a:r>
              <a:rPr lang="es-MX" sz="1200" dirty="0"/>
              <a:t>instalaciones</a:t>
            </a:r>
            <a:r>
              <a:rPr lang="es-MX" sz="1200" dirty="0" smtClean="0"/>
              <a:t>                                                                                                          	                                        de </a:t>
            </a:r>
            <a:r>
              <a:rPr lang="es-MX" sz="1200" dirty="0"/>
              <a:t>la </a:t>
            </a:r>
            <a:r>
              <a:rPr lang="es-MX" sz="1200" dirty="0" smtClean="0"/>
              <a:t>USPEC.</a:t>
            </a:r>
          </a:p>
          <a:p>
            <a:pPr marL="0" lvl="1"/>
            <a:r>
              <a:rPr lang="es-MX" sz="1600" dirty="0" smtClean="0"/>
              <a:t>							</a:t>
            </a:r>
            <a:endParaRPr lang="es-MX" sz="1200" b="1" dirty="0" smtClean="0">
              <a:solidFill>
                <a:srgbClr val="0070C0"/>
              </a:solidFill>
            </a:endParaRPr>
          </a:p>
          <a:p>
            <a:pPr marL="0" lvl="1" algn="ctr"/>
            <a:endParaRPr lang="es-MX" sz="1200" b="1" dirty="0">
              <a:solidFill>
                <a:srgbClr val="0070C0"/>
              </a:solidFill>
            </a:endParaRPr>
          </a:p>
          <a:p>
            <a:pPr marL="0" lvl="1" algn="ctr"/>
            <a:endParaRPr lang="es-MX" sz="1200" b="1" dirty="0" smtClean="0">
              <a:solidFill>
                <a:srgbClr val="0070C0"/>
              </a:solidFill>
            </a:endParaRPr>
          </a:p>
          <a:p>
            <a:pPr marL="0" lvl="1" algn="ctr"/>
            <a:endParaRPr lang="es-MX" sz="1200" b="1" dirty="0">
              <a:solidFill>
                <a:srgbClr val="0070C0"/>
              </a:solidFill>
            </a:endParaRPr>
          </a:p>
          <a:p>
            <a:pPr marL="0" lvl="1" algn="ctr"/>
            <a:r>
              <a:rPr lang="es-MX" sz="1200" b="1" dirty="0" smtClean="0">
                <a:solidFill>
                  <a:schemeClr val="tx2">
                    <a:lumMod val="75000"/>
                  </a:schemeClr>
                </a:solidFill>
              </a:rPr>
              <a:t>Oficina </a:t>
            </a:r>
            <a:r>
              <a:rPr lang="es-MX" sz="1200" b="1" dirty="0">
                <a:solidFill>
                  <a:schemeClr val="tx2">
                    <a:lumMod val="75000"/>
                  </a:schemeClr>
                </a:solidFill>
              </a:rPr>
              <a:t>de Atención al ciudadano </a:t>
            </a:r>
            <a:r>
              <a:rPr lang="es-MX" sz="1200" b="1" dirty="0" smtClean="0">
                <a:solidFill>
                  <a:srgbClr val="0070C0"/>
                </a:solidFill>
              </a:rPr>
              <a:t>              </a:t>
            </a:r>
          </a:p>
          <a:p>
            <a:pPr marL="0" lvl="1" algn="ctr"/>
            <a:r>
              <a:rPr lang="es-MX" sz="1200" b="1" dirty="0" smtClean="0">
                <a:solidFill>
                  <a:schemeClr val="tx2">
                    <a:lumMod val="75000"/>
                  </a:schemeClr>
                </a:solidFill>
              </a:rPr>
              <a:t>Ubicada  </a:t>
            </a:r>
            <a:r>
              <a:rPr lang="es-MX" sz="1200" b="1" dirty="0">
                <a:solidFill>
                  <a:schemeClr val="tx2">
                    <a:lumMod val="75000"/>
                  </a:schemeClr>
                </a:solidFill>
              </a:rPr>
              <a:t>en la  Av. </a:t>
            </a:r>
            <a:r>
              <a:rPr lang="es-ES" altLang="es-CO" sz="1200" b="1" dirty="0">
                <a:solidFill>
                  <a:schemeClr val="tx2">
                    <a:lumMod val="75000"/>
                  </a:schemeClr>
                </a:solidFill>
                <a:latin typeface="Arial Narrow" panose="020B0606020202030204" pitchFamily="34" charset="0"/>
                <a:ea typeface="Times New Roman" panose="02020603050405020304" pitchFamily="18" charset="0"/>
              </a:rPr>
              <a:t>Calle 26 No 69-76 EDIFICIO ELEMENTO </a:t>
            </a:r>
            <a:endParaRPr lang="es-ES" altLang="es-CO" sz="1200" b="1" dirty="0" smtClean="0">
              <a:solidFill>
                <a:schemeClr val="tx2">
                  <a:lumMod val="75000"/>
                </a:schemeClr>
              </a:solidFill>
              <a:latin typeface="Arial Narrow" panose="020B0606020202030204" pitchFamily="34" charset="0"/>
              <a:ea typeface="Times New Roman" panose="02020603050405020304" pitchFamily="18" charset="0"/>
            </a:endParaRPr>
          </a:p>
          <a:p>
            <a:pPr marL="0" lvl="1" algn="ctr"/>
            <a:r>
              <a:rPr lang="es-ES" altLang="es-CO" sz="1200" b="1" dirty="0" smtClean="0">
                <a:solidFill>
                  <a:schemeClr val="tx2">
                    <a:lumMod val="75000"/>
                  </a:schemeClr>
                </a:solidFill>
                <a:latin typeface="Arial Narrow" panose="020B0606020202030204" pitchFamily="34" charset="0"/>
                <a:ea typeface="Times New Roman" panose="02020603050405020304" pitchFamily="18" charset="0"/>
              </a:rPr>
              <a:t>TORRE </a:t>
            </a:r>
            <a:r>
              <a:rPr lang="es-ES" altLang="es-CO" sz="1200" b="1" dirty="0">
                <a:solidFill>
                  <a:schemeClr val="tx2">
                    <a:lumMod val="75000"/>
                  </a:schemeClr>
                </a:solidFill>
                <a:latin typeface="Arial Narrow" panose="020B0606020202030204" pitchFamily="34" charset="0"/>
                <a:ea typeface="Times New Roman" panose="02020603050405020304" pitchFamily="18" charset="0"/>
              </a:rPr>
              <a:t>4 PISO </a:t>
            </a:r>
            <a:r>
              <a:rPr lang="es-ES" altLang="es-CO" sz="1200" b="1" dirty="0" smtClean="0">
                <a:solidFill>
                  <a:schemeClr val="tx2">
                    <a:lumMod val="75000"/>
                  </a:schemeClr>
                </a:solidFill>
                <a:latin typeface="Arial Narrow" panose="020B0606020202030204" pitchFamily="34" charset="0"/>
                <a:ea typeface="Times New Roman" panose="02020603050405020304" pitchFamily="18" charset="0"/>
              </a:rPr>
              <a:t>13</a:t>
            </a:r>
            <a:endParaRPr lang="es-MX" altLang="es-CO" sz="1200" b="1" dirty="0" smtClean="0">
              <a:solidFill>
                <a:schemeClr val="tx2">
                  <a:lumMod val="75000"/>
                </a:schemeClr>
              </a:solidFill>
            </a:endParaRPr>
          </a:p>
          <a:p>
            <a:pPr marL="0" lvl="1"/>
            <a:endParaRPr lang="es-MX" sz="1200" b="1" dirty="0">
              <a:solidFill>
                <a:schemeClr val="tx2">
                  <a:lumMod val="75000"/>
                </a:schemeClr>
              </a:solidFill>
            </a:endParaRPr>
          </a:p>
          <a:p>
            <a:pPr marL="0" lvl="1"/>
            <a:endParaRPr lang="es-MX" sz="1200" b="1" dirty="0" smtClean="0">
              <a:solidFill>
                <a:schemeClr val="tx2">
                  <a:lumMod val="75000"/>
                </a:schemeClr>
              </a:solidFill>
            </a:endParaRPr>
          </a:p>
          <a:p>
            <a:pPr marL="0" lvl="1"/>
            <a:endParaRPr lang="es-MX" sz="1200" b="1" dirty="0">
              <a:solidFill>
                <a:schemeClr val="tx2">
                  <a:lumMod val="75000"/>
                </a:schemeClr>
              </a:solidFill>
            </a:endParaRPr>
          </a:p>
          <a:p>
            <a:pPr marL="0" lvl="1"/>
            <a:r>
              <a:rPr lang="es-MX" sz="1200" b="1" dirty="0" smtClean="0">
                <a:solidFill>
                  <a:srgbClr val="0070C0"/>
                </a:solidFill>
              </a:rPr>
              <a:t>	 </a:t>
            </a:r>
            <a:r>
              <a:rPr lang="es-MX" sz="1600" b="1" dirty="0">
                <a:solidFill>
                  <a:srgbClr val="0070C0"/>
                </a:solidFill>
              </a:rPr>
              <a:t>BUZÓN DE SUGERENCIAS</a:t>
            </a:r>
          </a:p>
          <a:p>
            <a:pPr marL="0" lvl="1" algn="ctr"/>
            <a:r>
              <a:rPr lang="es-MX" sz="1200" b="1" dirty="0" smtClean="0">
                <a:solidFill>
                  <a:srgbClr val="0070C0"/>
                </a:solidFill>
              </a:rPr>
              <a:t>                                         </a:t>
            </a:r>
            <a:endParaRPr lang="es-MX" sz="1200" b="1" dirty="0"/>
          </a:p>
          <a:p>
            <a:pPr marL="0" lvl="1"/>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endParaRPr lang="es-MX" sz="1200" b="1" dirty="0"/>
          </a:p>
          <a:p>
            <a:pPr marL="0" lvl="1"/>
            <a:endParaRPr lang="es-MX" sz="1200" b="1" dirty="0"/>
          </a:p>
        </p:txBody>
      </p:sp>
      <p:pic>
        <p:nvPicPr>
          <p:cNvPr id="7" name="Imagen 6"/>
          <p:cNvPicPr>
            <a:picLocks noChangeAspect="1"/>
          </p:cNvPicPr>
          <p:nvPr/>
        </p:nvPicPr>
        <p:blipFill>
          <a:blip r:embed="rId4"/>
          <a:stretch>
            <a:fillRect/>
          </a:stretch>
        </p:blipFill>
        <p:spPr>
          <a:xfrm>
            <a:off x="4277160" y="3836525"/>
            <a:ext cx="1100298" cy="2054511"/>
          </a:xfrm>
          <a:prstGeom prst="rect">
            <a:avLst/>
          </a:prstGeom>
        </p:spPr>
      </p:pic>
      <p:pic>
        <p:nvPicPr>
          <p:cNvPr id="8" name="Imagen 7"/>
          <p:cNvPicPr>
            <a:picLocks noChangeAspect="1"/>
          </p:cNvPicPr>
          <p:nvPr/>
        </p:nvPicPr>
        <p:blipFill>
          <a:blip r:embed="rId5"/>
          <a:stretch>
            <a:fillRect/>
          </a:stretch>
        </p:blipFill>
        <p:spPr>
          <a:xfrm>
            <a:off x="4625995" y="1180570"/>
            <a:ext cx="1185788" cy="2158832"/>
          </a:xfrm>
          <a:prstGeom prst="rect">
            <a:avLst/>
          </a:prstGeom>
        </p:spPr>
      </p:pic>
    </p:spTree>
    <p:extLst>
      <p:ext uri="{BB962C8B-B14F-4D97-AF65-F5344CB8AC3E}">
        <p14:creationId xmlns:p14="http://schemas.microsoft.com/office/powerpoint/2010/main" val="245134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80177" y="595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077218"/>
          </a:xfrm>
          <a:prstGeom prst="rect">
            <a:avLst/>
          </a:prstGeom>
        </p:spPr>
        <p:txBody>
          <a:bodyPr wrap="square">
            <a:spAutoFit/>
          </a:bodyPr>
          <a:lstStyle/>
          <a:p>
            <a:pPr marL="3200400" lvl="8"/>
            <a:r>
              <a:rPr lang="es-419" sz="1600" b="1" dirty="0" smtClean="0">
                <a:solidFill>
                  <a:schemeClr val="tx2">
                    <a:lumMod val="60000"/>
                    <a:lumOff val="40000"/>
                  </a:schemeClr>
                </a:solidFill>
              </a:rPr>
              <a:t>                                                                  </a:t>
            </a:r>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endParaRPr lang="es-MX" sz="1200" b="1" dirty="0"/>
          </a:p>
          <a:p>
            <a:pPr marL="0" lvl="1"/>
            <a:endParaRPr lang="es-MX" sz="1200" b="1" dirty="0"/>
          </a:p>
        </p:txBody>
      </p:sp>
      <p:graphicFrame>
        <p:nvGraphicFramePr>
          <p:cNvPr id="5" name="Tabla 4"/>
          <p:cNvGraphicFramePr>
            <a:graphicFrameLocks noGrp="1"/>
          </p:cNvGraphicFramePr>
          <p:nvPr>
            <p:extLst>
              <p:ext uri="{D42A27DB-BD31-4B8C-83A1-F6EECF244321}">
                <p14:modId xmlns:p14="http://schemas.microsoft.com/office/powerpoint/2010/main" val="1093394755"/>
              </p:ext>
            </p:extLst>
          </p:nvPr>
        </p:nvGraphicFramePr>
        <p:xfrm>
          <a:off x="1265076" y="3503525"/>
          <a:ext cx="7549487" cy="1259840"/>
        </p:xfrm>
        <a:graphic>
          <a:graphicData uri="http://schemas.openxmlformats.org/drawingml/2006/table">
            <a:tbl>
              <a:tblPr firstRow="1" bandRow="1">
                <a:tableStyleId>{5C22544A-7EE6-4342-B048-85BDC9FD1C3A}</a:tableStyleId>
              </a:tblPr>
              <a:tblGrid>
                <a:gridCol w="1037800"/>
                <a:gridCol w="1086144"/>
                <a:gridCol w="1111550"/>
                <a:gridCol w="1128582"/>
                <a:gridCol w="771993"/>
                <a:gridCol w="1191718"/>
                <a:gridCol w="1221700"/>
              </a:tblGrid>
              <a:tr h="370840">
                <a:tc gridSpan="7">
                  <a:txBody>
                    <a:bodyPr/>
                    <a:lstStyle/>
                    <a:p>
                      <a:pPr algn="ctr"/>
                      <a:r>
                        <a:rPr lang="es-CO" dirty="0" smtClean="0"/>
                        <a:t>TIPO</a:t>
                      </a:r>
                      <a:r>
                        <a:rPr lang="es-CO" baseline="0" dirty="0" smtClean="0"/>
                        <a:t> DE PQRSD</a:t>
                      </a:r>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r>
              <a:tr h="370840">
                <a:tc>
                  <a:txBody>
                    <a:bodyPr/>
                    <a:lstStyle/>
                    <a:p>
                      <a:pPr algn="ctr"/>
                      <a:r>
                        <a:rPr lang="es-CO" sz="1400" dirty="0" smtClean="0"/>
                        <a:t>Consulta</a:t>
                      </a:r>
                      <a:endParaRPr lang="es-CO" sz="1400" dirty="0"/>
                    </a:p>
                  </a:txBody>
                  <a:tcPr/>
                </a:tc>
                <a:tc>
                  <a:txBody>
                    <a:bodyPr/>
                    <a:lstStyle/>
                    <a:p>
                      <a:pPr algn="ctr"/>
                      <a:r>
                        <a:rPr lang="es-CO" sz="1400" dirty="0" smtClean="0"/>
                        <a:t>Denuncia</a:t>
                      </a:r>
                      <a:endParaRPr lang="es-CO" sz="1400" dirty="0"/>
                    </a:p>
                  </a:txBody>
                  <a:tcPr/>
                </a:tc>
                <a:tc>
                  <a:txBody>
                    <a:bodyPr/>
                    <a:lstStyle/>
                    <a:p>
                      <a:pPr algn="ctr"/>
                      <a:r>
                        <a:rPr lang="es-CO" sz="1400" dirty="0" smtClean="0"/>
                        <a:t>Reclamos</a:t>
                      </a:r>
                      <a:endParaRPr lang="es-CO" sz="1400" dirty="0"/>
                    </a:p>
                  </a:txBody>
                  <a:tcPr/>
                </a:tc>
                <a:tc>
                  <a:txBody>
                    <a:bodyPr/>
                    <a:lstStyle/>
                    <a:p>
                      <a:pPr algn="ctr"/>
                      <a:r>
                        <a:rPr lang="es-CO" sz="1400" dirty="0" smtClean="0"/>
                        <a:t>Peticiones</a:t>
                      </a:r>
                      <a:endParaRPr lang="es-CO" sz="1400" dirty="0"/>
                    </a:p>
                  </a:txBody>
                  <a:tcPr/>
                </a:tc>
                <a:tc>
                  <a:txBody>
                    <a:bodyPr/>
                    <a:lstStyle/>
                    <a:p>
                      <a:pPr algn="ctr"/>
                      <a:r>
                        <a:rPr lang="es-CO" sz="1400" dirty="0" smtClean="0"/>
                        <a:t>Quejas</a:t>
                      </a:r>
                      <a:endParaRPr lang="es-CO" sz="1400" dirty="0"/>
                    </a:p>
                  </a:txBody>
                  <a:tcPr/>
                </a:tc>
                <a:tc>
                  <a:txBody>
                    <a:bodyPr/>
                    <a:lstStyle/>
                    <a:p>
                      <a:pPr algn="ctr"/>
                      <a:r>
                        <a:rPr lang="es-CO" sz="1400" dirty="0" smtClean="0"/>
                        <a:t>Solicitud de Información</a:t>
                      </a:r>
                      <a:endParaRPr lang="es-CO" sz="1400" dirty="0"/>
                    </a:p>
                  </a:txBody>
                  <a:tcPr/>
                </a:tc>
                <a:tc>
                  <a:txBody>
                    <a:bodyPr/>
                    <a:lstStyle/>
                    <a:p>
                      <a:pPr algn="ctr"/>
                      <a:r>
                        <a:rPr lang="es-CO" sz="1400" dirty="0" smtClean="0"/>
                        <a:t>Eliminados</a:t>
                      </a:r>
                      <a:endParaRPr lang="es-CO" sz="1400" dirty="0"/>
                    </a:p>
                  </a:txBody>
                  <a:tcPr/>
                </a:tc>
              </a:tr>
              <a:tr h="370840">
                <a:tc>
                  <a:txBody>
                    <a:bodyPr/>
                    <a:lstStyle/>
                    <a:p>
                      <a:pPr algn="ctr"/>
                      <a:r>
                        <a:rPr lang="es-CO" dirty="0" smtClean="0"/>
                        <a:t>4</a:t>
                      </a:r>
                      <a:endParaRPr lang="es-CO" dirty="0"/>
                    </a:p>
                  </a:txBody>
                  <a:tcPr/>
                </a:tc>
                <a:tc>
                  <a:txBody>
                    <a:bodyPr/>
                    <a:lstStyle/>
                    <a:p>
                      <a:pPr algn="ctr"/>
                      <a:r>
                        <a:rPr lang="es-CO" dirty="0" smtClean="0"/>
                        <a:t>32</a:t>
                      </a:r>
                      <a:endParaRPr lang="es-CO" dirty="0"/>
                    </a:p>
                  </a:txBody>
                  <a:tcPr/>
                </a:tc>
                <a:tc>
                  <a:txBody>
                    <a:bodyPr/>
                    <a:lstStyle/>
                    <a:p>
                      <a:pPr algn="ctr"/>
                      <a:r>
                        <a:rPr lang="es-CO" dirty="0" smtClean="0"/>
                        <a:t>146</a:t>
                      </a:r>
                      <a:endParaRPr lang="es-CO" dirty="0"/>
                    </a:p>
                  </a:txBody>
                  <a:tcPr/>
                </a:tc>
                <a:tc>
                  <a:txBody>
                    <a:bodyPr/>
                    <a:lstStyle/>
                    <a:p>
                      <a:pPr algn="ctr"/>
                      <a:r>
                        <a:rPr lang="es-CO" dirty="0" smtClean="0"/>
                        <a:t>231</a:t>
                      </a:r>
                      <a:endParaRPr lang="es-CO" dirty="0"/>
                    </a:p>
                  </a:txBody>
                  <a:tcPr/>
                </a:tc>
                <a:tc>
                  <a:txBody>
                    <a:bodyPr/>
                    <a:lstStyle/>
                    <a:p>
                      <a:pPr algn="ctr"/>
                      <a:r>
                        <a:rPr lang="es-CO" dirty="0" smtClean="0"/>
                        <a:t>25</a:t>
                      </a:r>
                      <a:endParaRPr lang="es-CO" dirty="0"/>
                    </a:p>
                  </a:txBody>
                  <a:tcPr/>
                </a:tc>
                <a:tc>
                  <a:txBody>
                    <a:bodyPr/>
                    <a:lstStyle/>
                    <a:p>
                      <a:pPr algn="ctr"/>
                      <a:r>
                        <a:rPr lang="es-CO" dirty="0" smtClean="0"/>
                        <a:t>112</a:t>
                      </a:r>
                      <a:endParaRPr lang="es-CO" dirty="0"/>
                    </a:p>
                  </a:txBody>
                  <a:tcPr/>
                </a:tc>
                <a:tc>
                  <a:txBody>
                    <a:bodyPr/>
                    <a:lstStyle/>
                    <a:p>
                      <a:pPr algn="ctr"/>
                      <a:r>
                        <a:rPr lang="es-CO" dirty="0" smtClean="0"/>
                        <a:t>23</a:t>
                      </a:r>
                      <a:endParaRPr lang="es-CO" dirty="0"/>
                    </a:p>
                  </a:txBody>
                  <a:tcP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1696053983"/>
              </p:ext>
            </p:extLst>
          </p:nvPr>
        </p:nvGraphicFramePr>
        <p:xfrm>
          <a:off x="3306537" y="1382120"/>
          <a:ext cx="2688166" cy="1483360"/>
        </p:xfrm>
        <a:graphic>
          <a:graphicData uri="http://schemas.openxmlformats.org/drawingml/2006/table">
            <a:tbl>
              <a:tblPr firstRow="1" bandRow="1">
                <a:tableStyleId>{5C22544A-7EE6-4342-B048-85BDC9FD1C3A}</a:tableStyleId>
              </a:tblPr>
              <a:tblGrid>
                <a:gridCol w="1344083"/>
                <a:gridCol w="1344083"/>
              </a:tblGrid>
              <a:tr h="370840">
                <a:tc gridSpan="2">
                  <a:txBody>
                    <a:bodyPr/>
                    <a:lstStyle/>
                    <a:p>
                      <a:pPr algn="ctr"/>
                      <a:r>
                        <a:rPr lang="es-CO" dirty="0" smtClean="0"/>
                        <a:t>PQRSD</a:t>
                      </a:r>
                      <a:endParaRPr lang="es-CO" dirty="0"/>
                    </a:p>
                  </a:txBody>
                  <a:tcPr/>
                </a:tc>
                <a:tc hMerge="1">
                  <a:txBody>
                    <a:bodyPr/>
                    <a:lstStyle/>
                    <a:p>
                      <a:endParaRPr lang="es-CO"/>
                    </a:p>
                  </a:txBody>
                  <a:tcPr/>
                </a:tc>
              </a:tr>
              <a:tr h="370840">
                <a:tc>
                  <a:txBody>
                    <a:bodyPr/>
                    <a:lstStyle/>
                    <a:p>
                      <a:pPr algn="ctr"/>
                      <a:r>
                        <a:rPr lang="es-CO" dirty="0" smtClean="0"/>
                        <a:t>Total </a:t>
                      </a:r>
                      <a:endParaRPr lang="es-CO" dirty="0"/>
                    </a:p>
                  </a:txBody>
                  <a:tcPr/>
                </a:tc>
                <a:tc>
                  <a:txBody>
                    <a:bodyPr/>
                    <a:lstStyle/>
                    <a:p>
                      <a:pPr algn="ctr"/>
                      <a:r>
                        <a:rPr lang="es-CO" dirty="0" smtClean="0"/>
                        <a:t>573</a:t>
                      </a:r>
                      <a:endParaRPr lang="es-CO" dirty="0"/>
                    </a:p>
                  </a:txBody>
                  <a:tcPr/>
                </a:tc>
              </a:tr>
              <a:tr h="370840">
                <a:tc>
                  <a:txBody>
                    <a:bodyPr/>
                    <a:lstStyle/>
                    <a:p>
                      <a:pPr algn="ctr"/>
                      <a:r>
                        <a:rPr lang="es-CO" dirty="0" smtClean="0"/>
                        <a:t>Abierto </a:t>
                      </a:r>
                      <a:endParaRPr lang="es-CO" dirty="0"/>
                    </a:p>
                  </a:txBody>
                  <a:tcPr/>
                </a:tc>
                <a:tc>
                  <a:txBody>
                    <a:bodyPr/>
                    <a:lstStyle/>
                    <a:p>
                      <a:pPr algn="ctr"/>
                      <a:r>
                        <a:rPr lang="es-CO" dirty="0" smtClean="0"/>
                        <a:t>52</a:t>
                      </a:r>
                      <a:endParaRPr lang="es-CO" dirty="0"/>
                    </a:p>
                  </a:txBody>
                  <a:tcPr/>
                </a:tc>
              </a:tr>
              <a:tr h="370840">
                <a:tc>
                  <a:txBody>
                    <a:bodyPr/>
                    <a:lstStyle/>
                    <a:p>
                      <a:pPr algn="ctr"/>
                      <a:r>
                        <a:rPr lang="es-CO" dirty="0" smtClean="0"/>
                        <a:t>Prorrogas</a:t>
                      </a:r>
                      <a:endParaRPr lang="es-CO" dirty="0"/>
                    </a:p>
                  </a:txBody>
                  <a:tcPr/>
                </a:tc>
                <a:tc>
                  <a:txBody>
                    <a:bodyPr/>
                    <a:lstStyle/>
                    <a:p>
                      <a:pPr algn="ctr"/>
                      <a:r>
                        <a:rPr lang="es-CO" dirty="0" smtClean="0"/>
                        <a:t>265</a:t>
                      </a:r>
                      <a:endParaRPr lang="es-CO" dirty="0"/>
                    </a:p>
                  </a:txBody>
                  <a:tcPr/>
                </a:tc>
              </a:tr>
            </a:tbl>
          </a:graphicData>
        </a:graphic>
      </p:graphicFrame>
    </p:spTree>
    <p:extLst>
      <p:ext uri="{BB962C8B-B14F-4D97-AF65-F5344CB8AC3E}">
        <p14:creationId xmlns:p14="http://schemas.microsoft.com/office/powerpoint/2010/main" val="602421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015663"/>
          </a:xfrm>
          <a:prstGeom prst="rect">
            <a:avLst/>
          </a:prstGeom>
        </p:spPr>
        <p:txBody>
          <a:bodyPr wrap="square">
            <a:spAutoFit/>
          </a:bodyPr>
          <a:lstStyle/>
          <a:p>
            <a:pPr marL="0" lvl="1"/>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endParaRPr lang="es-MX" sz="1200" b="1" dirty="0"/>
          </a:p>
          <a:p>
            <a:pPr marL="0" lvl="1"/>
            <a:endParaRPr lang="es-MX" sz="1200" b="1" dirty="0"/>
          </a:p>
        </p:txBody>
      </p:sp>
      <p:graphicFrame>
        <p:nvGraphicFramePr>
          <p:cNvPr id="9" name="Tabla 8"/>
          <p:cNvGraphicFramePr>
            <a:graphicFrameLocks noGrp="1"/>
          </p:cNvGraphicFramePr>
          <p:nvPr>
            <p:extLst>
              <p:ext uri="{D42A27DB-BD31-4B8C-83A1-F6EECF244321}">
                <p14:modId xmlns:p14="http://schemas.microsoft.com/office/powerpoint/2010/main" val="1291959121"/>
              </p:ext>
            </p:extLst>
          </p:nvPr>
        </p:nvGraphicFramePr>
        <p:xfrm>
          <a:off x="2531745" y="1554804"/>
          <a:ext cx="4364076" cy="1259840"/>
        </p:xfrm>
        <a:graphic>
          <a:graphicData uri="http://schemas.openxmlformats.org/drawingml/2006/table">
            <a:tbl>
              <a:tblPr firstRow="1" bandRow="1">
                <a:tableStyleId>{5C22544A-7EE6-4342-B048-85BDC9FD1C3A}</a:tableStyleId>
              </a:tblPr>
              <a:tblGrid>
                <a:gridCol w="1037800"/>
                <a:gridCol w="1086144"/>
                <a:gridCol w="1111550"/>
                <a:gridCol w="1128582"/>
              </a:tblGrid>
              <a:tr h="370840">
                <a:tc gridSpan="4">
                  <a:txBody>
                    <a:bodyPr/>
                    <a:lstStyle/>
                    <a:p>
                      <a:pPr algn="ctr"/>
                      <a:r>
                        <a:rPr lang="es-CO" dirty="0" smtClean="0"/>
                        <a:t>CANALES DE COMUNICACION</a:t>
                      </a:r>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r>
              <a:tr h="370840">
                <a:tc>
                  <a:txBody>
                    <a:bodyPr/>
                    <a:lstStyle/>
                    <a:p>
                      <a:pPr algn="ctr"/>
                      <a:r>
                        <a:rPr lang="es-CO" sz="1400" dirty="0" smtClean="0"/>
                        <a:t>Chat</a:t>
                      </a:r>
                      <a:endParaRPr lang="es-CO" sz="1400" dirty="0"/>
                    </a:p>
                  </a:txBody>
                  <a:tcPr/>
                </a:tc>
                <a:tc>
                  <a:txBody>
                    <a:bodyPr/>
                    <a:lstStyle/>
                    <a:p>
                      <a:pPr algn="ctr"/>
                      <a:r>
                        <a:rPr lang="es-CO" sz="1400" dirty="0" smtClean="0"/>
                        <a:t>Correo postal</a:t>
                      </a:r>
                      <a:endParaRPr lang="es-CO" sz="1400" dirty="0"/>
                    </a:p>
                  </a:txBody>
                  <a:tcPr/>
                </a:tc>
                <a:tc>
                  <a:txBody>
                    <a:bodyPr/>
                    <a:lstStyle/>
                    <a:p>
                      <a:pPr algn="ctr"/>
                      <a:r>
                        <a:rPr lang="es-CO" sz="1400" dirty="0" smtClean="0"/>
                        <a:t>Correo Electrónico</a:t>
                      </a:r>
                      <a:endParaRPr lang="es-CO" sz="1400" dirty="0"/>
                    </a:p>
                  </a:txBody>
                  <a:tcPr/>
                </a:tc>
                <a:tc>
                  <a:txBody>
                    <a:bodyPr/>
                    <a:lstStyle/>
                    <a:p>
                      <a:pPr algn="ctr"/>
                      <a:r>
                        <a:rPr lang="es-CO" sz="1400" dirty="0" smtClean="0"/>
                        <a:t>Aplicativo</a:t>
                      </a:r>
                      <a:endParaRPr lang="es-CO" sz="1400" dirty="0"/>
                    </a:p>
                  </a:txBody>
                  <a:tcPr/>
                </a:tc>
              </a:tr>
              <a:tr h="370840">
                <a:tc>
                  <a:txBody>
                    <a:bodyPr/>
                    <a:lstStyle/>
                    <a:p>
                      <a:pPr algn="ctr"/>
                      <a:r>
                        <a:rPr lang="es-CO" dirty="0" smtClean="0"/>
                        <a:t>1</a:t>
                      </a:r>
                      <a:endParaRPr lang="es-CO" dirty="0"/>
                    </a:p>
                  </a:txBody>
                  <a:tcPr/>
                </a:tc>
                <a:tc>
                  <a:txBody>
                    <a:bodyPr/>
                    <a:lstStyle/>
                    <a:p>
                      <a:pPr algn="ctr"/>
                      <a:r>
                        <a:rPr lang="es-CO" dirty="0" smtClean="0"/>
                        <a:t>267</a:t>
                      </a:r>
                      <a:endParaRPr lang="es-CO" dirty="0"/>
                    </a:p>
                  </a:txBody>
                  <a:tcPr/>
                </a:tc>
                <a:tc>
                  <a:txBody>
                    <a:bodyPr/>
                    <a:lstStyle/>
                    <a:p>
                      <a:pPr algn="ctr"/>
                      <a:r>
                        <a:rPr lang="es-CO" dirty="0" smtClean="0"/>
                        <a:t>253</a:t>
                      </a:r>
                      <a:endParaRPr lang="es-CO" dirty="0"/>
                    </a:p>
                  </a:txBody>
                  <a:tcPr/>
                </a:tc>
                <a:tc>
                  <a:txBody>
                    <a:bodyPr/>
                    <a:lstStyle/>
                    <a:p>
                      <a:pPr algn="ctr"/>
                      <a:r>
                        <a:rPr lang="es-CO" dirty="0" smtClean="0"/>
                        <a:t>52</a:t>
                      </a:r>
                      <a:endParaRPr lang="es-CO" dirty="0"/>
                    </a:p>
                  </a:txBody>
                  <a:tcPr/>
                </a:tc>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2911720936"/>
              </p:ext>
            </p:extLst>
          </p:nvPr>
        </p:nvGraphicFramePr>
        <p:xfrm>
          <a:off x="2309390" y="3318646"/>
          <a:ext cx="4840918" cy="1259840"/>
        </p:xfrm>
        <a:graphic>
          <a:graphicData uri="http://schemas.openxmlformats.org/drawingml/2006/table">
            <a:tbl>
              <a:tblPr firstRow="1" bandRow="1">
                <a:tableStyleId>{5C22544A-7EE6-4342-B048-85BDC9FD1C3A}</a:tableStyleId>
              </a:tblPr>
              <a:tblGrid>
                <a:gridCol w="808632"/>
                <a:gridCol w="1684574"/>
                <a:gridCol w="1230477"/>
                <a:gridCol w="1117235"/>
              </a:tblGrid>
              <a:tr h="370840">
                <a:tc gridSpan="4">
                  <a:txBody>
                    <a:bodyPr/>
                    <a:lstStyle/>
                    <a:p>
                      <a:pPr algn="ctr"/>
                      <a:r>
                        <a:rPr lang="es-CO" dirty="0" smtClean="0"/>
                        <a:t>GRUPOS DE VALOR</a:t>
                      </a:r>
                      <a:endParaRPr lang="es-CO" dirty="0"/>
                    </a:p>
                  </a:txBody>
                  <a:tcPr/>
                </a:tc>
                <a:tc hMerge="1">
                  <a:txBody>
                    <a:bodyPr/>
                    <a:lstStyle/>
                    <a:p>
                      <a:endParaRPr lang="es-CO" dirty="0"/>
                    </a:p>
                  </a:txBody>
                  <a:tcPr/>
                </a:tc>
                <a:tc hMerge="1">
                  <a:txBody>
                    <a:bodyPr/>
                    <a:lstStyle/>
                    <a:p>
                      <a:endParaRPr lang="es-CO" dirty="0"/>
                    </a:p>
                  </a:txBody>
                  <a:tcPr/>
                </a:tc>
                <a:tc hMerge="1">
                  <a:txBody>
                    <a:bodyPr/>
                    <a:lstStyle/>
                    <a:p>
                      <a:endParaRPr lang="es-CO" dirty="0"/>
                    </a:p>
                  </a:txBody>
                  <a:tcPr/>
                </a:tc>
              </a:tr>
              <a:tr h="370840">
                <a:tc>
                  <a:txBody>
                    <a:bodyPr/>
                    <a:lstStyle/>
                    <a:p>
                      <a:pPr algn="ctr"/>
                      <a:r>
                        <a:rPr lang="es-CO" sz="1400" dirty="0" smtClean="0"/>
                        <a:t>Inpec</a:t>
                      </a:r>
                      <a:endParaRPr lang="es-CO" sz="1400" dirty="0"/>
                    </a:p>
                  </a:txBody>
                  <a:tcPr/>
                </a:tc>
                <a:tc>
                  <a:txBody>
                    <a:bodyPr/>
                    <a:lstStyle/>
                    <a:p>
                      <a:pPr algn="ctr"/>
                      <a:r>
                        <a:rPr lang="es-CO" sz="1400" dirty="0" smtClean="0"/>
                        <a:t>Entes Gubernamentales</a:t>
                      </a:r>
                      <a:endParaRPr lang="es-CO" sz="1400" dirty="0"/>
                    </a:p>
                  </a:txBody>
                  <a:tcPr/>
                </a:tc>
                <a:tc>
                  <a:txBody>
                    <a:bodyPr/>
                    <a:lstStyle/>
                    <a:p>
                      <a:pPr algn="ctr"/>
                      <a:r>
                        <a:rPr lang="es-CO" sz="1400" dirty="0" smtClean="0"/>
                        <a:t>Sindicatos</a:t>
                      </a:r>
                      <a:endParaRPr lang="es-CO" sz="1400" dirty="0"/>
                    </a:p>
                  </a:txBody>
                  <a:tcPr/>
                </a:tc>
                <a:tc>
                  <a:txBody>
                    <a:bodyPr/>
                    <a:lstStyle/>
                    <a:p>
                      <a:pPr algn="ctr"/>
                      <a:r>
                        <a:rPr lang="es-CO" sz="1400" dirty="0" smtClean="0"/>
                        <a:t>Ciudadanía</a:t>
                      </a:r>
                      <a:endParaRPr lang="es-CO" sz="1400" dirty="0"/>
                    </a:p>
                  </a:txBody>
                  <a:tcPr/>
                </a:tc>
              </a:tr>
              <a:tr h="370840">
                <a:tc>
                  <a:txBody>
                    <a:bodyPr/>
                    <a:lstStyle/>
                    <a:p>
                      <a:pPr algn="ctr"/>
                      <a:r>
                        <a:rPr lang="es-CO" dirty="0" smtClean="0"/>
                        <a:t>318</a:t>
                      </a:r>
                      <a:endParaRPr lang="es-CO" dirty="0"/>
                    </a:p>
                  </a:txBody>
                  <a:tcPr/>
                </a:tc>
                <a:tc>
                  <a:txBody>
                    <a:bodyPr/>
                    <a:lstStyle/>
                    <a:p>
                      <a:pPr algn="ctr"/>
                      <a:r>
                        <a:rPr lang="es-CO" dirty="0" smtClean="0"/>
                        <a:t>98</a:t>
                      </a:r>
                      <a:endParaRPr lang="es-CO" dirty="0"/>
                    </a:p>
                  </a:txBody>
                  <a:tcPr/>
                </a:tc>
                <a:tc>
                  <a:txBody>
                    <a:bodyPr/>
                    <a:lstStyle/>
                    <a:p>
                      <a:pPr algn="ctr"/>
                      <a:r>
                        <a:rPr lang="es-CO" dirty="0" smtClean="0"/>
                        <a:t>16</a:t>
                      </a:r>
                      <a:endParaRPr lang="es-CO" dirty="0"/>
                    </a:p>
                  </a:txBody>
                  <a:tcPr/>
                </a:tc>
                <a:tc>
                  <a:txBody>
                    <a:bodyPr/>
                    <a:lstStyle/>
                    <a:p>
                      <a:pPr algn="ctr"/>
                      <a:r>
                        <a:rPr lang="es-CO" dirty="0" smtClean="0"/>
                        <a:t>141</a:t>
                      </a:r>
                      <a:endParaRPr lang="es-CO" dirty="0"/>
                    </a:p>
                  </a:txBody>
                  <a:tcPr/>
                </a:tc>
              </a:tr>
            </a:tbl>
          </a:graphicData>
        </a:graphic>
      </p:graphicFrame>
    </p:spTree>
    <p:extLst>
      <p:ext uri="{BB962C8B-B14F-4D97-AF65-F5344CB8AC3E}">
        <p14:creationId xmlns:p14="http://schemas.microsoft.com/office/powerpoint/2010/main" val="2956131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015663"/>
          </a:xfrm>
          <a:prstGeom prst="rect">
            <a:avLst/>
          </a:prstGeom>
        </p:spPr>
        <p:txBody>
          <a:bodyPr wrap="square">
            <a:spAutoFit/>
          </a:bodyPr>
          <a:lstStyle/>
          <a:p>
            <a:pPr marL="0" lvl="1"/>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endParaRPr lang="es-MX" sz="1200" b="1" dirty="0"/>
          </a:p>
          <a:p>
            <a:pPr marL="0" lvl="1"/>
            <a:endParaRPr lang="es-MX" sz="1200" b="1" dirty="0"/>
          </a:p>
        </p:txBody>
      </p:sp>
      <p:graphicFrame>
        <p:nvGraphicFramePr>
          <p:cNvPr id="4" name="Tabla 3"/>
          <p:cNvGraphicFramePr>
            <a:graphicFrameLocks noGrp="1"/>
          </p:cNvGraphicFramePr>
          <p:nvPr>
            <p:extLst>
              <p:ext uri="{D42A27DB-BD31-4B8C-83A1-F6EECF244321}">
                <p14:modId xmlns:p14="http://schemas.microsoft.com/office/powerpoint/2010/main" val="3298798613"/>
              </p:ext>
            </p:extLst>
          </p:nvPr>
        </p:nvGraphicFramePr>
        <p:xfrm>
          <a:off x="2069848" y="849969"/>
          <a:ext cx="5320304" cy="4658360"/>
        </p:xfrm>
        <a:graphic>
          <a:graphicData uri="http://schemas.openxmlformats.org/drawingml/2006/table">
            <a:tbl>
              <a:tblPr firstRow="1" bandRow="1">
                <a:tableStyleId>{5C22544A-7EE6-4342-B048-85BDC9FD1C3A}</a:tableStyleId>
              </a:tblPr>
              <a:tblGrid>
                <a:gridCol w="2660152"/>
                <a:gridCol w="2660152"/>
              </a:tblGrid>
              <a:tr h="370840">
                <a:tc gridSpan="2">
                  <a:txBody>
                    <a:bodyPr/>
                    <a:lstStyle/>
                    <a:p>
                      <a:pPr algn="ctr"/>
                      <a:r>
                        <a:rPr lang="es-CO" sz="1600" dirty="0" smtClean="0"/>
                        <a:t>Clasificación de las PQRSD</a:t>
                      </a:r>
                      <a:endParaRPr lang="es-CO" sz="1600" dirty="0"/>
                    </a:p>
                  </a:txBody>
                  <a:tcPr/>
                </a:tc>
                <a:tc hMerge="1">
                  <a:txBody>
                    <a:bodyPr/>
                    <a:lstStyle/>
                    <a:p>
                      <a:endParaRPr lang="es-CO" dirty="0"/>
                    </a:p>
                  </a:txBody>
                  <a:tcPr/>
                </a:tc>
              </a:tr>
              <a:tr h="370840">
                <a:tc>
                  <a:txBody>
                    <a:bodyPr/>
                    <a:lstStyle/>
                    <a:p>
                      <a:pPr algn="ctr"/>
                      <a:r>
                        <a:rPr lang="es-CO" sz="1600" dirty="0" smtClean="0"/>
                        <a:t>Adecuación</a:t>
                      </a:r>
                      <a:endParaRPr lang="es-CO" sz="1600" dirty="0"/>
                    </a:p>
                  </a:txBody>
                  <a:tcPr/>
                </a:tc>
                <a:tc>
                  <a:txBody>
                    <a:bodyPr/>
                    <a:lstStyle/>
                    <a:p>
                      <a:pPr algn="ctr"/>
                      <a:r>
                        <a:rPr lang="es-CO" sz="1600" dirty="0" smtClean="0"/>
                        <a:t>1</a:t>
                      </a:r>
                      <a:endParaRPr lang="es-CO" sz="1600" dirty="0"/>
                    </a:p>
                  </a:txBody>
                  <a:tcPr/>
                </a:tc>
              </a:tr>
              <a:tr h="370840">
                <a:tc>
                  <a:txBody>
                    <a:bodyPr/>
                    <a:lstStyle/>
                    <a:p>
                      <a:pPr algn="ctr"/>
                      <a:r>
                        <a:rPr lang="es-CO" sz="1600" dirty="0" smtClean="0"/>
                        <a:t>Alimentación</a:t>
                      </a:r>
                      <a:endParaRPr lang="es-CO" sz="1600" dirty="0"/>
                    </a:p>
                  </a:txBody>
                  <a:tcPr/>
                </a:tc>
                <a:tc>
                  <a:txBody>
                    <a:bodyPr/>
                    <a:lstStyle/>
                    <a:p>
                      <a:pPr algn="ctr"/>
                      <a:r>
                        <a:rPr lang="es-CO" sz="1600" dirty="0" smtClean="0"/>
                        <a:t>108</a:t>
                      </a:r>
                      <a:endParaRPr lang="es-CO" sz="1600" dirty="0"/>
                    </a:p>
                  </a:txBody>
                  <a:tcPr/>
                </a:tc>
              </a:tr>
              <a:tr h="370840">
                <a:tc>
                  <a:txBody>
                    <a:bodyPr/>
                    <a:lstStyle/>
                    <a:p>
                      <a:pPr algn="ctr"/>
                      <a:r>
                        <a:rPr lang="es-CO" sz="1600" dirty="0" smtClean="0"/>
                        <a:t>Certificación laboral</a:t>
                      </a:r>
                      <a:endParaRPr lang="es-CO" sz="1600" dirty="0"/>
                    </a:p>
                  </a:txBody>
                  <a:tcPr/>
                </a:tc>
                <a:tc>
                  <a:txBody>
                    <a:bodyPr/>
                    <a:lstStyle/>
                    <a:p>
                      <a:pPr algn="ctr"/>
                      <a:r>
                        <a:rPr lang="es-CO" sz="1600" dirty="0" smtClean="0"/>
                        <a:t>2</a:t>
                      </a:r>
                      <a:endParaRPr lang="es-CO" sz="1600" dirty="0"/>
                    </a:p>
                  </a:txBody>
                  <a:tcPr/>
                </a:tc>
              </a:tr>
              <a:tr h="370840">
                <a:tc>
                  <a:txBody>
                    <a:bodyPr/>
                    <a:lstStyle/>
                    <a:p>
                      <a:pPr algn="ctr"/>
                      <a:r>
                        <a:rPr lang="es-CO" sz="1600" dirty="0" smtClean="0"/>
                        <a:t>Contratación</a:t>
                      </a:r>
                      <a:endParaRPr lang="es-CO" sz="1600" dirty="0"/>
                    </a:p>
                  </a:txBody>
                  <a:tcPr/>
                </a:tc>
                <a:tc>
                  <a:txBody>
                    <a:bodyPr/>
                    <a:lstStyle/>
                    <a:p>
                      <a:pPr algn="ctr"/>
                      <a:r>
                        <a:rPr lang="es-CO" sz="1600" dirty="0" smtClean="0"/>
                        <a:t>24</a:t>
                      </a:r>
                      <a:endParaRPr lang="es-CO" sz="1600" dirty="0"/>
                    </a:p>
                  </a:txBody>
                  <a:tcPr/>
                </a:tc>
              </a:tr>
              <a:tr h="370840">
                <a:tc>
                  <a:txBody>
                    <a:bodyPr/>
                    <a:lstStyle/>
                    <a:p>
                      <a:pPr algn="ctr"/>
                      <a:r>
                        <a:rPr lang="es-CO" sz="1600" dirty="0" smtClean="0"/>
                        <a:t>Convenios</a:t>
                      </a:r>
                      <a:endParaRPr lang="es-CO" sz="1600" dirty="0"/>
                    </a:p>
                  </a:txBody>
                  <a:tcPr/>
                </a:tc>
                <a:tc>
                  <a:txBody>
                    <a:bodyPr/>
                    <a:lstStyle/>
                    <a:p>
                      <a:pPr algn="ctr"/>
                      <a:r>
                        <a:rPr lang="es-CO" sz="1600" dirty="0" smtClean="0"/>
                        <a:t>1</a:t>
                      </a:r>
                      <a:endParaRPr lang="es-CO" sz="1600" dirty="0"/>
                    </a:p>
                  </a:txBody>
                  <a:tcPr/>
                </a:tc>
              </a:tr>
              <a:tr h="370840">
                <a:tc>
                  <a:txBody>
                    <a:bodyPr/>
                    <a:lstStyle/>
                    <a:p>
                      <a:pPr algn="ctr"/>
                      <a:r>
                        <a:rPr lang="es-CO" sz="1600" dirty="0" smtClean="0"/>
                        <a:t>Corrupción</a:t>
                      </a:r>
                      <a:endParaRPr lang="es-CO" sz="1600" dirty="0"/>
                    </a:p>
                  </a:txBody>
                  <a:tcPr/>
                </a:tc>
                <a:tc>
                  <a:txBody>
                    <a:bodyPr/>
                    <a:lstStyle/>
                    <a:p>
                      <a:pPr algn="ctr"/>
                      <a:r>
                        <a:rPr lang="es-CO" sz="1600" dirty="0" smtClean="0"/>
                        <a:t>1</a:t>
                      </a:r>
                      <a:endParaRPr lang="es-CO" sz="1600" dirty="0"/>
                    </a:p>
                  </a:txBody>
                  <a:tcPr/>
                </a:tc>
              </a:tr>
              <a:tr h="370840">
                <a:tc>
                  <a:txBody>
                    <a:bodyPr/>
                    <a:lstStyle/>
                    <a:p>
                      <a:pPr algn="ctr"/>
                      <a:r>
                        <a:rPr lang="es-CO" sz="1600" dirty="0" smtClean="0"/>
                        <a:t>Hacinamiento</a:t>
                      </a:r>
                      <a:endParaRPr lang="es-CO" sz="1600" dirty="0"/>
                    </a:p>
                  </a:txBody>
                  <a:tcPr/>
                </a:tc>
                <a:tc>
                  <a:txBody>
                    <a:bodyPr/>
                    <a:lstStyle/>
                    <a:p>
                      <a:pPr algn="ctr"/>
                      <a:r>
                        <a:rPr lang="es-CO" sz="1600" dirty="0" smtClean="0"/>
                        <a:t>8</a:t>
                      </a:r>
                      <a:endParaRPr lang="es-CO" sz="1600" dirty="0"/>
                    </a:p>
                  </a:txBody>
                  <a:tcPr/>
                </a:tc>
              </a:tr>
              <a:tr h="370840">
                <a:tc>
                  <a:txBody>
                    <a:bodyPr/>
                    <a:lstStyle/>
                    <a:p>
                      <a:pPr algn="ctr"/>
                      <a:r>
                        <a:rPr lang="es-CO" sz="1600" dirty="0" smtClean="0"/>
                        <a:t>Información contractual</a:t>
                      </a:r>
                      <a:endParaRPr lang="es-CO" sz="1600" dirty="0"/>
                    </a:p>
                  </a:txBody>
                  <a:tcPr/>
                </a:tc>
                <a:tc>
                  <a:txBody>
                    <a:bodyPr/>
                    <a:lstStyle/>
                    <a:p>
                      <a:pPr algn="ctr"/>
                      <a:r>
                        <a:rPr lang="es-CO" sz="1600" dirty="0" smtClean="0"/>
                        <a:t>28</a:t>
                      </a:r>
                      <a:endParaRPr lang="es-CO" sz="1600" dirty="0"/>
                    </a:p>
                  </a:txBody>
                  <a:tcPr/>
                </a:tc>
              </a:tr>
              <a:tr h="370840">
                <a:tc>
                  <a:txBody>
                    <a:bodyPr/>
                    <a:lstStyle/>
                    <a:p>
                      <a:pPr algn="ctr"/>
                      <a:r>
                        <a:rPr lang="es-CO" sz="1600" dirty="0" smtClean="0"/>
                        <a:t>Información general Uspec</a:t>
                      </a:r>
                      <a:endParaRPr lang="es-CO" sz="1600" dirty="0"/>
                    </a:p>
                  </a:txBody>
                  <a:tcPr/>
                </a:tc>
                <a:tc>
                  <a:txBody>
                    <a:bodyPr/>
                    <a:lstStyle/>
                    <a:p>
                      <a:pPr algn="ctr"/>
                      <a:r>
                        <a:rPr lang="es-CO" sz="1600" dirty="0" smtClean="0"/>
                        <a:t>59</a:t>
                      </a:r>
                      <a:endParaRPr lang="es-CO" sz="1600" dirty="0"/>
                    </a:p>
                  </a:txBody>
                  <a:tcPr/>
                </a:tc>
              </a:tr>
              <a:tr h="370840">
                <a:tc>
                  <a:txBody>
                    <a:bodyPr/>
                    <a:lstStyle/>
                    <a:p>
                      <a:pPr algn="ctr"/>
                      <a:r>
                        <a:rPr lang="es-CO" sz="1600" dirty="0" smtClean="0"/>
                        <a:t>Información autoridades</a:t>
                      </a:r>
                      <a:endParaRPr lang="es-CO" sz="1600" dirty="0"/>
                    </a:p>
                  </a:txBody>
                  <a:tcPr/>
                </a:tc>
                <a:tc>
                  <a:txBody>
                    <a:bodyPr/>
                    <a:lstStyle/>
                    <a:p>
                      <a:pPr algn="ctr"/>
                      <a:r>
                        <a:rPr lang="es-CO" sz="1600" dirty="0" smtClean="0"/>
                        <a:t>6</a:t>
                      </a:r>
                      <a:endParaRPr lang="es-CO" sz="1600" dirty="0"/>
                    </a:p>
                  </a:txBody>
                  <a:tcPr/>
                </a:tc>
              </a:tr>
              <a:tr h="370840">
                <a:tc>
                  <a:txBody>
                    <a:bodyPr/>
                    <a:lstStyle/>
                    <a:p>
                      <a:pPr algn="ctr"/>
                      <a:r>
                        <a:rPr lang="es-CO" sz="1600" dirty="0" smtClean="0"/>
                        <a:t>Infraestructura e instalaciones</a:t>
                      </a:r>
                      <a:endParaRPr lang="es-CO" sz="1600" dirty="0"/>
                    </a:p>
                  </a:txBody>
                  <a:tcPr/>
                </a:tc>
                <a:tc>
                  <a:txBody>
                    <a:bodyPr/>
                    <a:lstStyle/>
                    <a:p>
                      <a:pPr algn="ctr"/>
                      <a:r>
                        <a:rPr lang="es-CO" sz="1600" dirty="0" smtClean="0"/>
                        <a:t>105</a:t>
                      </a:r>
                      <a:endParaRPr lang="es-CO" sz="1600" dirty="0"/>
                    </a:p>
                  </a:txBody>
                  <a:tcPr/>
                </a:tc>
              </a:tr>
            </a:tbl>
          </a:graphicData>
        </a:graphic>
      </p:graphicFrame>
    </p:spTree>
    <p:extLst>
      <p:ext uri="{BB962C8B-B14F-4D97-AF65-F5344CB8AC3E}">
        <p14:creationId xmlns:p14="http://schemas.microsoft.com/office/powerpoint/2010/main" val="2245695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015663"/>
          </a:xfrm>
          <a:prstGeom prst="rect">
            <a:avLst/>
          </a:prstGeom>
        </p:spPr>
        <p:txBody>
          <a:bodyPr wrap="square">
            <a:spAutoFit/>
          </a:bodyPr>
          <a:lstStyle/>
          <a:p>
            <a:pPr marL="0" lvl="1"/>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endParaRPr lang="es-MX" sz="1200" b="1" dirty="0"/>
          </a:p>
          <a:p>
            <a:pPr marL="0" lvl="1"/>
            <a:endParaRPr lang="es-MX" sz="1200" b="1" dirty="0"/>
          </a:p>
        </p:txBody>
      </p:sp>
      <p:graphicFrame>
        <p:nvGraphicFramePr>
          <p:cNvPr id="5" name="Tabla 4"/>
          <p:cNvGraphicFramePr>
            <a:graphicFrameLocks noGrp="1"/>
          </p:cNvGraphicFramePr>
          <p:nvPr>
            <p:extLst>
              <p:ext uri="{D42A27DB-BD31-4B8C-83A1-F6EECF244321}">
                <p14:modId xmlns:p14="http://schemas.microsoft.com/office/powerpoint/2010/main" val="1420342530"/>
              </p:ext>
            </p:extLst>
          </p:nvPr>
        </p:nvGraphicFramePr>
        <p:xfrm>
          <a:off x="2152294" y="1211164"/>
          <a:ext cx="5320304" cy="3813055"/>
        </p:xfrm>
        <a:graphic>
          <a:graphicData uri="http://schemas.openxmlformats.org/drawingml/2006/table">
            <a:tbl>
              <a:tblPr firstRow="1" bandRow="1">
                <a:tableStyleId>{5C22544A-7EE6-4342-B048-85BDC9FD1C3A}</a:tableStyleId>
              </a:tblPr>
              <a:tblGrid>
                <a:gridCol w="2660152"/>
                <a:gridCol w="2660152"/>
              </a:tblGrid>
              <a:tr h="370840">
                <a:tc gridSpan="2">
                  <a:txBody>
                    <a:bodyPr/>
                    <a:lstStyle/>
                    <a:p>
                      <a:pPr algn="ctr"/>
                      <a:r>
                        <a:rPr lang="es-CO" sz="1600" dirty="0" smtClean="0"/>
                        <a:t>Clasificación de las PQRSD</a:t>
                      </a:r>
                      <a:endParaRPr lang="es-CO" sz="1600" dirty="0"/>
                    </a:p>
                  </a:txBody>
                  <a:tcPr/>
                </a:tc>
                <a:tc hMerge="1">
                  <a:txBody>
                    <a:bodyPr/>
                    <a:lstStyle/>
                    <a:p>
                      <a:endParaRPr lang="es-CO" dirty="0"/>
                    </a:p>
                  </a:txBody>
                  <a:tcPr/>
                </a:tc>
              </a:tr>
              <a:tr h="300693">
                <a:tc>
                  <a:txBody>
                    <a:bodyPr/>
                    <a:lstStyle/>
                    <a:p>
                      <a:pPr algn="ctr"/>
                      <a:r>
                        <a:rPr lang="es-CO" sz="1400" dirty="0" smtClean="0"/>
                        <a:t>Liquidaciones</a:t>
                      </a:r>
                      <a:endParaRPr lang="es-CO" sz="1400" dirty="0"/>
                    </a:p>
                  </a:txBody>
                  <a:tcPr/>
                </a:tc>
                <a:tc>
                  <a:txBody>
                    <a:bodyPr/>
                    <a:lstStyle/>
                    <a:p>
                      <a:pPr algn="ctr"/>
                      <a:r>
                        <a:rPr lang="es-CO" sz="1400" dirty="0" smtClean="0"/>
                        <a:t>3</a:t>
                      </a:r>
                      <a:endParaRPr lang="es-CO" sz="1400" dirty="0"/>
                    </a:p>
                  </a:txBody>
                  <a:tcPr/>
                </a:tc>
              </a:tr>
              <a:tr h="303191">
                <a:tc>
                  <a:txBody>
                    <a:bodyPr/>
                    <a:lstStyle/>
                    <a:p>
                      <a:pPr algn="ctr"/>
                      <a:r>
                        <a:rPr lang="es-CO" sz="1400" dirty="0" smtClean="0"/>
                        <a:t>Mantenimiento  infraestructura</a:t>
                      </a:r>
                      <a:endParaRPr lang="es-CO" sz="1400" dirty="0"/>
                    </a:p>
                  </a:txBody>
                  <a:tcPr/>
                </a:tc>
                <a:tc>
                  <a:txBody>
                    <a:bodyPr/>
                    <a:lstStyle/>
                    <a:p>
                      <a:pPr algn="ctr"/>
                      <a:r>
                        <a:rPr lang="es-CO" sz="1400" dirty="0" smtClean="0"/>
                        <a:t>18</a:t>
                      </a:r>
                      <a:endParaRPr lang="es-CO" sz="1400" dirty="0"/>
                    </a:p>
                  </a:txBody>
                  <a:tcPr/>
                </a:tc>
              </a:tr>
              <a:tr h="305689">
                <a:tc>
                  <a:txBody>
                    <a:bodyPr/>
                    <a:lstStyle/>
                    <a:p>
                      <a:pPr algn="ctr"/>
                      <a:r>
                        <a:rPr lang="es-CO" sz="1400" dirty="0" smtClean="0"/>
                        <a:t>Mantenimiento *PTAP</a:t>
                      </a:r>
                      <a:endParaRPr lang="es-CO" sz="1400" dirty="0"/>
                    </a:p>
                  </a:txBody>
                  <a:tcPr/>
                </a:tc>
                <a:tc>
                  <a:txBody>
                    <a:bodyPr/>
                    <a:lstStyle/>
                    <a:p>
                      <a:pPr algn="ctr"/>
                      <a:r>
                        <a:rPr lang="es-CO" sz="1400" dirty="0" smtClean="0"/>
                        <a:t>16</a:t>
                      </a:r>
                      <a:endParaRPr lang="es-CO" sz="1400" dirty="0"/>
                    </a:p>
                  </a:txBody>
                  <a:tcPr/>
                </a:tc>
              </a:tr>
              <a:tr h="307299">
                <a:tc>
                  <a:txBody>
                    <a:bodyPr/>
                    <a:lstStyle/>
                    <a:p>
                      <a:pPr algn="ctr"/>
                      <a:r>
                        <a:rPr lang="es-CO" sz="1400" dirty="0" smtClean="0"/>
                        <a:t>Vulneraciones</a:t>
                      </a:r>
                      <a:endParaRPr lang="es-CO" sz="1400" dirty="0"/>
                    </a:p>
                  </a:txBody>
                  <a:tcPr/>
                </a:tc>
                <a:tc>
                  <a:txBody>
                    <a:bodyPr/>
                    <a:lstStyle/>
                    <a:p>
                      <a:pPr algn="ctr"/>
                      <a:r>
                        <a:rPr lang="es-CO" sz="1400" dirty="0" smtClean="0"/>
                        <a:t>1</a:t>
                      </a:r>
                      <a:endParaRPr lang="es-CO" sz="1400" dirty="0"/>
                    </a:p>
                  </a:txBody>
                  <a:tcPr/>
                </a:tc>
              </a:tr>
              <a:tr h="299803">
                <a:tc>
                  <a:txBody>
                    <a:bodyPr/>
                    <a:lstStyle/>
                    <a:p>
                      <a:pPr algn="ctr"/>
                      <a:r>
                        <a:rPr lang="es-CO" sz="1400" dirty="0" smtClean="0"/>
                        <a:t>Salud</a:t>
                      </a:r>
                      <a:endParaRPr lang="es-CO" sz="1400" dirty="0"/>
                    </a:p>
                  </a:txBody>
                  <a:tcPr/>
                </a:tc>
                <a:tc>
                  <a:txBody>
                    <a:bodyPr/>
                    <a:lstStyle/>
                    <a:p>
                      <a:pPr algn="ctr"/>
                      <a:r>
                        <a:rPr lang="es-CO" sz="1400" dirty="0" smtClean="0"/>
                        <a:t>111</a:t>
                      </a:r>
                      <a:endParaRPr lang="es-CO" sz="1400" dirty="0"/>
                    </a:p>
                  </a:txBody>
                  <a:tcPr/>
                </a:tc>
              </a:tr>
              <a:tr h="324787">
                <a:tc>
                  <a:txBody>
                    <a:bodyPr/>
                    <a:lstStyle/>
                    <a:p>
                      <a:pPr algn="ctr"/>
                      <a:r>
                        <a:rPr lang="es-CO" sz="1400" dirty="0" smtClean="0"/>
                        <a:t>Suministro de bienes</a:t>
                      </a:r>
                      <a:endParaRPr lang="es-CO" sz="1400" dirty="0"/>
                    </a:p>
                  </a:txBody>
                  <a:tcPr/>
                </a:tc>
                <a:tc>
                  <a:txBody>
                    <a:bodyPr/>
                    <a:lstStyle/>
                    <a:p>
                      <a:pPr algn="ctr"/>
                      <a:r>
                        <a:rPr lang="es-CO" sz="1400" dirty="0" smtClean="0"/>
                        <a:t>25</a:t>
                      </a:r>
                      <a:endParaRPr lang="es-CO" sz="1400" dirty="0"/>
                    </a:p>
                  </a:txBody>
                  <a:tcPr/>
                </a:tc>
              </a:tr>
              <a:tr h="299803">
                <a:tc>
                  <a:txBody>
                    <a:bodyPr/>
                    <a:lstStyle/>
                    <a:p>
                      <a:pPr algn="ctr"/>
                      <a:r>
                        <a:rPr lang="es-CO" sz="1400" dirty="0" smtClean="0"/>
                        <a:t>Suministro de servicios</a:t>
                      </a:r>
                      <a:endParaRPr lang="es-CO" sz="1400" dirty="0"/>
                    </a:p>
                  </a:txBody>
                  <a:tcPr/>
                </a:tc>
                <a:tc>
                  <a:txBody>
                    <a:bodyPr/>
                    <a:lstStyle/>
                    <a:p>
                      <a:pPr algn="ctr"/>
                      <a:r>
                        <a:rPr lang="es-CO" sz="1400" dirty="0" smtClean="0"/>
                        <a:t>5</a:t>
                      </a:r>
                      <a:endParaRPr lang="es-CO" sz="1400" dirty="0"/>
                    </a:p>
                  </a:txBody>
                  <a:tcPr/>
                </a:tc>
              </a:tr>
              <a:tr h="287311">
                <a:tc>
                  <a:txBody>
                    <a:bodyPr/>
                    <a:lstStyle/>
                    <a:p>
                      <a:pPr algn="ctr"/>
                      <a:r>
                        <a:rPr lang="es-CO" sz="1400" dirty="0" smtClean="0"/>
                        <a:t>Talento Humano</a:t>
                      </a:r>
                      <a:endParaRPr lang="es-CO" sz="1400" dirty="0"/>
                    </a:p>
                  </a:txBody>
                  <a:tcPr/>
                </a:tc>
                <a:tc>
                  <a:txBody>
                    <a:bodyPr/>
                    <a:lstStyle/>
                    <a:p>
                      <a:pPr algn="ctr"/>
                      <a:r>
                        <a:rPr lang="es-CO" sz="1400" dirty="0" smtClean="0"/>
                        <a:t>8</a:t>
                      </a:r>
                      <a:endParaRPr lang="es-CO" sz="1400" dirty="0"/>
                    </a:p>
                  </a:txBody>
                  <a:tcPr/>
                </a:tc>
              </a:tr>
              <a:tr h="297305">
                <a:tc>
                  <a:txBody>
                    <a:bodyPr/>
                    <a:lstStyle/>
                    <a:p>
                      <a:pPr algn="ctr"/>
                      <a:r>
                        <a:rPr lang="es-CO" sz="1400" dirty="0" smtClean="0"/>
                        <a:t>Traslado por competencias</a:t>
                      </a:r>
                      <a:endParaRPr lang="es-CO" sz="1400" dirty="0"/>
                    </a:p>
                  </a:txBody>
                  <a:tcPr/>
                </a:tc>
                <a:tc>
                  <a:txBody>
                    <a:bodyPr/>
                    <a:lstStyle/>
                    <a:p>
                      <a:pPr algn="ctr"/>
                      <a:r>
                        <a:rPr lang="es-CO" sz="1400" dirty="0" smtClean="0"/>
                        <a:t>5</a:t>
                      </a:r>
                      <a:endParaRPr lang="es-CO" sz="1400" dirty="0"/>
                    </a:p>
                  </a:txBody>
                  <a:tcPr/>
                </a:tc>
              </a:tr>
              <a:tr h="302301">
                <a:tc>
                  <a:txBody>
                    <a:bodyPr/>
                    <a:lstStyle/>
                    <a:p>
                      <a:pPr algn="ctr"/>
                      <a:r>
                        <a:rPr lang="es-CO" sz="1400" dirty="0" smtClean="0"/>
                        <a:t>Eliminadas</a:t>
                      </a:r>
                      <a:endParaRPr lang="es-CO" sz="1400" dirty="0"/>
                    </a:p>
                  </a:txBody>
                  <a:tcPr/>
                </a:tc>
                <a:tc>
                  <a:txBody>
                    <a:bodyPr/>
                    <a:lstStyle/>
                    <a:p>
                      <a:pPr algn="ctr"/>
                      <a:r>
                        <a:rPr lang="es-CO" sz="1400" dirty="0" smtClean="0"/>
                        <a:t>23</a:t>
                      </a:r>
                      <a:endParaRPr lang="es-CO" sz="1400" dirty="0"/>
                    </a:p>
                  </a:txBody>
                  <a:tcPr/>
                </a:tc>
              </a:tr>
              <a:tr h="370840">
                <a:tc>
                  <a:txBody>
                    <a:bodyPr/>
                    <a:lstStyle/>
                    <a:p>
                      <a:pPr algn="ctr"/>
                      <a:r>
                        <a:rPr lang="es-CO" sz="1400" dirty="0" smtClean="0"/>
                        <a:t>Sin clasificación</a:t>
                      </a:r>
                      <a:endParaRPr lang="es-CO" sz="1400" dirty="0"/>
                    </a:p>
                  </a:txBody>
                  <a:tcPr/>
                </a:tc>
                <a:tc>
                  <a:txBody>
                    <a:bodyPr/>
                    <a:lstStyle/>
                    <a:p>
                      <a:pPr algn="ctr"/>
                      <a:r>
                        <a:rPr lang="es-CO" sz="1400" dirty="0" smtClean="0"/>
                        <a:t>15</a:t>
                      </a:r>
                      <a:endParaRPr lang="es-CO" sz="1400" dirty="0"/>
                    </a:p>
                  </a:txBody>
                  <a:tcPr/>
                </a:tc>
              </a:tr>
            </a:tbl>
          </a:graphicData>
        </a:graphic>
      </p:graphicFrame>
      <p:sp>
        <p:nvSpPr>
          <p:cNvPr id="4" name="CuadroTexto 3"/>
          <p:cNvSpPr txBox="1"/>
          <p:nvPr/>
        </p:nvSpPr>
        <p:spPr>
          <a:xfrm>
            <a:off x="2057650" y="5024219"/>
            <a:ext cx="2896600" cy="230832"/>
          </a:xfrm>
          <a:prstGeom prst="rect">
            <a:avLst/>
          </a:prstGeom>
          <a:noFill/>
        </p:spPr>
        <p:txBody>
          <a:bodyPr wrap="square" rtlCol="0">
            <a:spAutoFit/>
          </a:bodyPr>
          <a:lstStyle/>
          <a:p>
            <a:pPr marL="285750" indent="-285750">
              <a:buFont typeface="Arial" panose="020B0604020202020204" pitchFamily="34" charset="0"/>
              <a:buChar char="•"/>
            </a:pPr>
            <a:r>
              <a:rPr lang="es-CO" sz="900" dirty="0" smtClean="0"/>
              <a:t>PTAP= Planta de tratamiento de agua potable</a:t>
            </a:r>
          </a:p>
        </p:txBody>
      </p:sp>
    </p:spTree>
    <p:extLst>
      <p:ext uri="{BB962C8B-B14F-4D97-AF65-F5344CB8AC3E}">
        <p14:creationId xmlns:p14="http://schemas.microsoft.com/office/powerpoint/2010/main" val="3154711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015663"/>
          </a:xfrm>
          <a:prstGeom prst="rect">
            <a:avLst/>
          </a:prstGeom>
        </p:spPr>
        <p:txBody>
          <a:bodyPr wrap="square">
            <a:spAutoFit/>
          </a:bodyPr>
          <a:lstStyle/>
          <a:p>
            <a:pPr marL="0" lvl="1"/>
            <a:endParaRPr lang="es-MX" sz="1200" b="1" dirty="0"/>
          </a:p>
          <a:p>
            <a:pPr marL="0" lvl="1"/>
            <a:r>
              <a:rPr lang="es-MX" sz="1200" b="1" dirty="0" smtClean="0">
                <a:solidFill>
                  <a:srgbClr val="0070C0"/>
                </a:solidFill>
              </a:rPr>
              <a:t>                                                                                  </a:t>
            </a:r>
            <a:endParaRPr lang="es-MX" sz="1200" b="1" dirty="0"/>
          </a:p>
          <a:p>
            <a:pPr marL="0" lvl="1"/>
            <a:endParaRPr lang="es-MX" sz="1200" b="1" dirty="0"/>
          </a:p>
          <a:p>
            <a:pPr marL="0" lvl="1" algn="ctr"/>
            <a:r>
              <a:rPr lang="es-MX" sz="1200" b="1" dirty="0" smtClean="0"/>
              <a:t>                                                         </a:t>
            </a:r>
          </a:p>
          <a:p>
            <a:pPr marL="0" lvl="1"/>
            <a:endParaRPr lang="es-MX" sz="1200" b="1" dirty="0"/>
          </a:p>
        </p:txBody>
      </p:sp>
      <p:graphicFrame>
        <p:nvGraphicFramePr>
          <p:cNvPr id="7" name="Tabla 6"/>
          <p:cNvGraphicFramePr>
            <a:graphicFrameLocks noGrp="1"/>
          </p:cNvGraphicFramePr>
          <p:nvPr>
            <p:extLst>
              <p:ext uri="{D42A27DB-BD31-4B8C-83A1-F6EECF244321}">
                <p14:modId xmlns:p14="http://schemas.microsoft.com/office/powerpoint/2010/main" val="512044485"/>
              </p:ext>
            </p:extLst>
          </p:nvPr>
        </p:nvGraphicFramePr>
        <p:xfrm>
          <a:off x="1912449" y="1703642"/>
          <a:ext cx="6392100" cy="1905989"/>
        </p:xfrm>
        <a:graphic>
          <a:graphicData uri="http://schemas.openxmlformats.org/drawingml/2006/table">
            <a:tbl>
              <a:tblPr firstRow="1" bandRow="1">
                <a:tableStyleId>{5C22544A-7EE6-4342-B048-85BDC9FD1C3A}</a:tableStyleId>
              </a:tblPr>
              <a:tblGrid>
                <a:gridCol w="3858763"/>
                <a:gridCol w="2533337"/>
              </a:tblGrid>
              <a:tr h="443393">
                <a:tc gridSpan="2">
                  <a:txBody>
                    <a:bodyPr/>
                    <a:lstStyle/>
                    <a:p>
                      <a:pPr algn="ctr"/>
                      <a:r>
                        <a:rPr lang="es-CO" sz="1600" dirty="0" smtClean="0"/>
                        <a:t>Monitoreo</a:t>
                      </a:r>
                      <a:r>
                        <a:rPr lang="es-CO" sz="1600" baseline="0" dirty="0" smtClean="0"/>
                        <a:t> al acceso de la información</a:t>
                      </a:r>
                      <a:endParaRPr lang="es-CO" sz="1600" dirty="0"/>
                    </a:p>
                  </a:txBody>
                  <a:tcPr/>
                </a:tc>
                <a:tc hMerge="1">
                  <a:txBody>
                    <a:bodyPr/>
                    <a:lstStyle/>
                    <a:p>
                      <a:endParaRPr lang="es-CO" dirty="0"/>
                    </a:p>
                  </a:txBody>
                  <a:tcPr/>
                </a:tc>
              </a:tr>
              <a:tr h="731076">
                <a:tc>
                  <a:txBody>
                    <a:bodyPr/>
                    <a:lstStyle/>
                    <a:p>
                      <a:pPr algn="ctr"/>
                      <a:r>
                        <a:rPr lang="es-CO" sz="1400" dirty="0" smtClean="0"/>
                        <a:t>Total de solicitudes recibidas de 1 enero a marzo 30 2019</a:t>
                      </a:r>
                      <a:endParaRPr lang="es-CO" sz="1400" dirty="0"/>
                    </a:p>
                  </a:txBody>
                  <a:tcPr/>
                </a:tc>
                <a:tc>
                  <a:txBody>
                    <a:bodyPr/>
                    <a:lstStyle/>
                    <a:p>
                      <a:pPr algn="ctr"/>
                      <a:r>
                        <a:rPr lang="es-CO" sz="1400" dirty="0" smtClean="0"/>
                        <a:t>573</a:t>
                      </a:r>
                      <a:endParaRPr lang="es-CO" sz="1400" dirty="0"/>
                    </a:p>
                  </a:txBody>
                  <a:tcPr/>
                </a:tc>
              </a:tr>
              <a:tr h="5471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CO" sz="1400" dirty="0" smtClean="0"/>
                        <a:t>Total de traslados</a:t>
                      </a:r>
                      <a:r>
                        <a:rPr lang="es-CO" sz="1400" baseline="0" dirty="0" smtClean="0"/>
                        <a:t> por competencia </a:t>
                      </a:r>
                      <a:r>
                        <a:rPr lang="es-CO" sz="1400" dirty="0" smtClean="0"/>
                        <a:t>de 1 enero a marzo 30 2019</a:t>
                      </a:r>
                    </a:p>
                    <a:p>
                      <a:pPr algn="ctr"/>
                      <a:endParaRPr lang="es-CO" sz="1400" dirty="0"/>
                    </a:p>
                  </a:txBody>
                  <a:tcPr/>
                </a:tc>
                <a:tc>
                  <a:txBody>
                    <a:bodyPr/>
                    <a:lstStyle/>
                    <a:p>
                      <a:pPr algn="ctr"/>
                      <a:r>
                        <a:rPr lang="es-CO" sz="1400" dirty="0" smtClean="0"/>
                        <a:t>10</a:t>
                      </a:r>
                      <a:endParaRPr lang="es-CO" sz="1400" dirty="0"/>
                    </a:p>
                  </a:txBody>
                  <a:tcPr/>
                </a:tc>
              </a:tr>
            </a:tbl>
          </a:graphicData>
        </a:graphic>
      </p:graphicFrame>
    </p:spTree>
    <p:extLst>
      <p:ext uri="{BB962C8B-B14F-4D97-AF65-F5344CB8AC3E}">
        <p14:creationId xmlns:p14="http://schemas.microsoft.com/office/powerpoint/2010/main" val="19915100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Imagen 37"/>
          <p:cNvPicPr/>
          <p:nvPr/>
        </p:nvPicPr>
        <p:blipFill>
          <a:blip r:embed="rId3"/>
          <a:stretch/>
        </p:blipFill>
        <p:spPr>
          <a:xfrm>
            <a:off x="-152190" y="0"/>
            <a:ext cx="10078920" cy="5664600"/>
          </a:xfrm>
          <a:prstGeom prst="rect">
            <a:avLst/>
          </a:prstGeom>
          <a:ln>
            <a:noFill/>
          </a:ln>
        </p:spPr>
      </p:pic>
      <p:sp>
        <p:nvSpPr>
          <p:cNvPr id="2" name="Rectángulo 1"/>
          <p:cNvSpPr/>
          <p:nvPr/>
        </p:nvSpPr>
        <p:spPr>
          <a:xfrm>
            <a:off x="5039820" y="183181"/>
            <a:ext cx="3865289" cy="369332"/>
          </a:xfrm>
          <a:prstGeom prst="rect">
            <a:avLst/>
          </a:prstGeom>
        </p:spPr>
        <p:txBody>
          <a:bodyPr wrap="none">
            <a:spAutoFit/>
          </a:bodyPr>
          <a:lstStyle/>
          <a:p>
            <a:r>
              <a:rPr lang="es-CO" dirty="0">
                <a:latin typeface="Arial Narrow" panose="020B0606020202030204" pitchFamily="34" charset="0"/>
                <a:cs typeface="Arial" panose="020B0604020202020204" pitchFamily="34" charset="0"/>
              </a:rPr>
              <a:t>SERVICIO DE ATENCIÓN AL CIUDADANO</a:t>
            </a:r>
            <a:endParaRPr lang="es-CO" dirty="0"/>
          </a:p>
        </p:txBody>
      </p:sp>
      <p:sp>
        <p:nvSpPr>
          <p:cNvPr id="3" name="Rectángulo 2"/>
          <p:cNvSpPr/>
          <p:nvPr/>
        </p:nvSpPr>
        <p:spPr>
          <a:xfrm>
            <a:off x="130629" y="954134"/>
            <a:ext cx="9768114" cy="1107996"/>
          </a:xfrm>
          <a:prstGeom prst="rect">
            <a:avLst/>
          </a:prstGeom>
        </p:spPr>
        <p:txBody>
          <a:bodyPr wrap="square">
            <a:spAutoFit/>
          </a:bodyPr>
          <a:lstStyle/>
          <a:p>
            <a:pPr marL="0" lvl="1"/>
            <a:endParaRPr lang="es-MX" sz="1200" b="1" dirty="0"/>
          </a:p>
          <a:p>
            <a:pPr marL="0" lvl="1"/>
            <a:r>
              <a:rPr lang="es-MX" sz="1200" b="1" dirty="0" smtClean="0">
                <a:solidFill>
                  <a:srgbClr val="0070C0"/>
                </a:solidFill>
              </a:rPr>
              <a:t>                                                                                  </a:t>
            </a:r>
            <a:endParaRPr lang="es-MX" sz="1200" b="1" dirty="0"/>
          </a:p>
          <a:p>
            <a:pPr marL="0" lvl="1" algn="ctr"/>
            <a:r>
              <a:rPr lang="es-MX" b="1" dirty="0" smtClean="0"/>
              <a:t>OBSERVACIONES</a:t>
            </a:r>
            <a:endParaRPr lang="es-MX" b="1" dirty="0"/>
          </a:p>
          <a:p>
            <a:pPr marL="0" lvl="1" algn="ctr"/>
            <a:r>
              <a:rPr lang="es-MX" sz="1200" b="1" dirty="0" smtClean="0"/>
              <a:t>                                                         </a:t>
            </a:r>
            <a:endParaRPr lang="es-MX" sz="1200" b="1" dirty="0"/>
          </a:p>
          <a:p>
            <a:pPr marL="0" lvl="1"/>
            <a:endParaRPr lang="es-MX" sz="1200" b="1" dirty="0"/>
          </a:p>
        </p:txBody>
      </p:sp>
      <p:sp>
        <p:nvSpPr>
          <p:cNvPr id="4" name="Rectángulo 3"/>
          <p:cNvSpPr/>
          <p:nvPr/>
        </p:nvSpPr>
        <p:spPr>
          <a:xfrm>
            <a:off x="956099" y="1893530"/>
            <a:ext cx="8117174" cy="3677930"/>
          </a:xfrm>
          <a:prstGeom prst="rect">
            <a:avLst/>
          </a:prstGeom>
        </p:spPr>
        <p:txBody>
          <a:bodyPr wrap="square">
            <a:spAutoFit/>
          </a:bodyPr>
          <a:lstStyle/>
          <a:p>
            <a:pPr marL="285750" indent="-285750">
              <a:buFont typeface="Wingdings" panose="05000000000000000000" pitchFamily="2" charset="2"/>
              <a:buChar char="§"/>
            </a:pPr>
            <a:r>
              <a:rPr lang="es-ES" sz="1400" dirty="0">
                <a:latin typeface="Arial Narrow" panose="020B0606020202030204" pitchFamily="34" charset="0"/>
                <a:cs typeface="Arial" panose="020B0604020202020204" pitchFamily="34" charset="0"/>
              </a:rPr>
              <a:t>Como se puede evidenciar, el uso de medios electrónicos, principalmente el correo electrónico institucional </a:t>
            </a:r>
            <a:r>
              <a:rPr lang="es-ES" sz="1400" dirty="0" smtClean="0">
                <a:latin typeface="Arial Narrow" panose="020B0606020202030204" pitchFamily="34" charset="0"/>
                <a:cs typeface="Arial" panose="020B0604020202020204" pitchFamily="34" charset="0"/>
                <a:hlinkClick r:id="rId4"/>
              </a:rPr>
              <a:t>aciudadano@uspec.gov.co</a:t>
            </a:r>
            <a:r>
              <a:rPr lang="es-ES" sz="1400" dirty="0" smtClean="0">
                <a:latin typeface="Arial Narrow" panose="020B0606020202030204" pitchFamily="34" charset="0"/>
                <a:cs typeface="Arial" panose="020B0604020202020204" pitchFamily="34" charset="0"/>
              </a:rPr>
              <a:t> y el correo postal </a:t>
            </a:r>
            <a:r>
              <a:rPr lang="es-ES" sz="1400" dirty="0">
                <a:latin typeface="Arial Narrow" panose="020B0606020202030204" pitchFamily="34" charset="0"/>
                <a:cs typeface="Arial" panose="020B0604020202020204" pitchFamily="34" charset="0"/>
              </a:rPr>
              <a:t>es significativo en la Atención al Ciudadano, por la accesibilidad para los peticionarios, siendo de importancia el uso de las tecnologías de la información y las comunicaciones en la USPEC, por cuanto fortalece efectividad en la Gestión, teniendo en cuenta lo anterior se seguirá motivando su uso.</a:t>
            </a:r>
          </a:p>
          <a:p>
            <a:pPr marL="285750" indent="-285750">
              <a:buFont typeface="Wingdings" panose="05000000000000000000" pitchFamily="2" charset="2"/>
              <a:buChar char="§"/>
            </a:pPr>
            <a:endParaRPr lang="es-ES" sz="1400" dirty="0" smtClean="0">
              <a:latin typeface="Arial Narrow" panose="020B0606020202030204" pitchFamily="34" charset="0"/>
            </a:endParaRPr>
          </a:p>
          <a:p>
            <a:pPr marL="285750" indent="-285750">
              <a:buFont typeface="Wingdings" panose="05000000000000000000" pitchFamily="2" charset="2"/>
              <a:buChar char="§"/>
            </a:pPr>
            <a:r>
              <a:rPr lang="es-ES" sz="1400" dirty="0" smtClean="0">
                <a:latin typeface="Arial Narrow" panose="020B0606020202030204" pitchFamily="34" charset="0"/>
              </a:rPr>
              <a:t>Realizar la segunda etapa de sensibilización </a:t>
            </a:r>
            <a:r>
              <a:rPr lang="es-ES" sz="1400" dirty="0">
                <a:latin typeface="Arial Narrow" panose="020B0606020202030204" pitchFamily="34" charset="0"/>
              </a:rPr>
              <a:t>con </a:t>
            </a:r>
            <a:r>
              <a:rPr lang="es-ES" sz="1400" dirty="0" smtClean="0">
                <a:latin typeface="Arial Narrow" panose="020B0606020202030204" pitchFamily="34" charset="0"/>
              </a:rPr>
              <a:t>cada </a:t>
            </a:r>
            <a:r>
              <a:rPr lang="es-ES" sz="1400" dirty="0">
                <a:latin typeface="Arial Narrow" panose="020B0606020202030204" pitchFamily="34" charset="0"/>
              </a:rPr>
              <a:t>área, sobre la importancia de dar las respuestas en los tiempos oportunos y dar respuestas de fondo a las solicitudes recibidas en lo relativo a los términos de respuesta conforme a la ley 1755 de 2015.</a:t>
            </a:r>
          </a:p>
          <a:p>
            <a:endParaRPr lang="es-ES" sz="1400" dirty="0">
              <a:latin typeface="Arial Narrow" panose="020B0606020202030204" pitchFamily="34" charset="0"/>
            </a:endParaRPr>
          </a:p>
          <a:p>
            <a:pPr marL="285750" indent="-285750">
              <a:buFont typeface="Wingdings" panose="05000000000000000000" pitchFamily="2" charset="2"/>
              <a:buChar char="§"/>
            </a:pPr>
            <a:r>
              <a:rPr lang="es-ES" sz="1400" dirty="0" smtClean="0">
                <a:latin typeface="Arial Narrow" panose="020B0606020202030204" pitchFamily="34" charset="0"/>
              </a:rPr>
              <a:t>Realizar </a:t>
            </a:r>
            <a:r>
              <a:rPr lang="es-ES" sz="1400" dirty="0">
                <a:latin typeface="Arial Narrow" panose="020B0606020202030204" pitchFamily="34" charset="0"/>
              </a:rPr>
              <a:t>mesas de trabajo en las áreas que presentan mayor número de participación como </a:t>
            </a:r>
            <a:r>
              <a:rPr lang="es-ES" sz="1400" dirty="0" smtClean="0">
                <a:latin typeface="Arial Narrow" panose="020B0606020202030204" pitchFamily="34" charset="0"/>
              </a:rPr>
              <a:t>son la Dirección Logística y </a:t>
            </a:r>
            <a:r>
              <a:rPr lang="es-ES" sz="1400" dirty="0">
                <a:latin typeface="Arial Narrow" panose="020B0606020202030204" pitchFamily="34" charset="0"/>
              </a:rPr>
              <a:t>Dirección de Infraestructura </a:t>
            </a:r>
            <a:r>
              <a:rPr lang="es-ES" sz="1400" dirty="0" smtClean="0">
                <a:latin typeface="Arial Narrow" panose="020B0606020202030204" pitchFamily="34" charset="0"/>
              </a:rPr>
              <a:t>con </a:t>
            </a:r>
            <a:r>
              <a:rPr lang="es-ES" sz="1400" dirty="0">
                <a:latin typeface="Arial Narrow" panose="020B0606020202030204" pitchFamily="34" charset="0"/>
              </a:rPr>
              <a:t>el fin de crear una estrategia para identificar las solicitudes que son repetitivas y buscar los mecanismos para evitar que se sigan presentando</a:t>
            </a:r>
            <a:r>
              <a:rPr lang="es-ES" sz="1000" dirty="0">
                <a:latin typeface="Arial Narrow" panose="020B0606020202030204" pitchFamily="34" charset="0"/>
              </a:rPr>
              <a:t>. </a:t>
            </a:r>
            <a:r>
              <a:rPr lang="es-ES" sz="1000" dirty="0">
                <a:solidFill>
                  <a:srgbClr val="FF0000"/>
                </a:solidFill>
              </a:rPr>
              <a:t> </a:t>
            </a:r>
            <a:endParaRPr lang="es-ES" sz="1000" dirty="0" smtClean="0">
              <a:solidFill>
                <a:srgbClr val="FF0000"/>
              </a:solidFill>
            </a:endParaRPr>
          </a:p>
          <a:p>
            <a:pPr algn="just">
              <a:lnSpc>
                <a:spcPct val="110000"/>
              </a:lnSpc>
            </a:pPr>
            <a:endParaRPr lang="es-MX" sz="1000" i="1" dirty="0" smtClean="0">
              <a:latin typeface="Arial Narrow" panose="020B0606020202030204" pitchFamily="34" charset="0"/>
              <a:cs typeface="Arial" panose="020B0604020202020204" pitchFamily="34" charset="0"/>
            </a:endParaRPr>
          </a:p>
          <a:p>
            <a:pPr algn="just">
              <a:lnSpc>
                <a:spcPct val="110000"/>
              </a:lnSpc>
            </a:pPr>
            <a:endParaRPr lang="es-MX" sz="1000" i="1" dirty="0">
              <a:latin typeface="Arial Narrow" panose="020B0606020202030204" pitchFamily="34" charset="0"/>
              <a:cs typeface="Arial" panose="020B0604020202020204" pitchFamily="34" charset="0"/>
            </a:endParaRPr>
          </a:p>
          <a:p>
            <a:pPr algn="just">
              <a:lnSpc>
                <a:spcPct val="110000"/>
              </a:lnSpc>
            </a:pPr>
            <a:endParaRPr lang="es-MX" sz="1000" i="1" dirty="0" smtClean="0">
              <a:latin typeface="Arial Narrow" panose="020B0606020202030204" pitchFamily="34" charset="0"/>
              <a:cs typeface="Arial" panose="020B0604020202020204" pitchFamily="34" charset="0"/>
            </a:endParaRPr>
          </a:p>
          <a:p>
            <a:pPr algn="just">
              <a:lnSpc>
                <a:spcPct val="110000"/>
              </a:lnSpc>
            </a:pPr>
            <a:r>
              <a:rPr lang="es-MX" sz="1000" i="1" dirty="0" err="1" smtClean="0">
                <a:latin typeface="Arial Narrow" panose="020B0606020202030204" pitchFamily="34" charset="0"/>
                <a:cs typeface="Arial" panose="020B0604020202020204" pitchFamily="34" charset="0"/>
              </a:rPr>
              <a:t>Vo</a:t>
            </a:r>
            <a:r>
              <a:rPr lang="es-MX" sz="1000" i="1" dirty="0">
                <a:latin typeface="Arial Narrow" panose="020B0606020202030204" pitchFamily="34" charset="0"/>
                <a:cs typeface="Arial" panose="020B0604020202020204" pitchFamily="34" charset="0"/>
              </a:rPr>
              <a:t>. Bo. Publicación página web de la USPEC</a:t>
            </a:r>
          </a:p>
          <a:p>
            <a:pPr algn="just">
              <a:lnSpc>
                <a:spcPct val="110000"/>
              </a:lnSpc>
            </a:pPr>
            <a:r>
              <a:rPr lang="es-MX" sz="1000" b="1" i="1" dirty="0" smtClean="0">
                <a:latin typeface="Arial Narrow" panose="020B0606020202030204" pitchFamily="34" charset="0"/>
                <a:cs typeface="Arial" panose="020B0604020202020204" pitchFamily="34" charset="0"/>
              </a:rPr>
              <a:t>Miriam Beatriz de la </a:t>
            </a:r>
            <a:r>
              <a:rPr lang="es-MX" sz="1000" b="1" i="1" dirty="0" err="1" smtClean="0">
                <a:latin typeface="Arial Narrow" panose="020B0606020202030204" pitchFamily="34" charset="0"/>
                <a:cs typeface="Arial" panose="020B0604020202020204" pitchFamily="34" charset="0"/>
              </a:rPr>
              <a:t>Espriella</a:t>
            </a:r>
            <a:r>
              <a:rPr lang="es-MX" sz="1000" b="1" i="1" dirty="0" smtClean="0">
                <a:latin typeface="Arial Narrow" panose="020B0606020202030204" pitchFamily="34" charset="0"/>
                <a:cs typeface="Arial" panose="020B0604020202020204" pitchFamily="34" charset="0"/>
              </a:rPr>
              <a:t> de </a:t>
            </a:r>
            <a:r>
              <a:rPr lang="es-MX" sz="1000" b="1" i="1" dirty="0" err="1" smtClean="0">
                <a:latin typeface="Arial Narrow" panose="020B0606020202030204" pitchFamily="34" charset="0"/>
                <a:cs typeface="Arial" panose="020B0604020202020204" pitchFamily="34" charset="0"/>
              </a:rPr>
              <a:t>Escruceria</a:t>
            </a:r>
            <a:r>
              <a:rPr lang="es-MX" sz="1000" i="1" dirty="0" smtClean="0">
                <a:latin typeface="Arial Narrow" panose="020B0606020202030204" pitchFamily="34" charset="0"/>
                <a:cs typeface="Arial" panose="020B0604020202020204" pitchFamily="34" charset="0"/>
              </a:rPr>
              <a:t>– </a:t>
            </a:r>
            <a:r>
              <a:rPr lang="es-MX" sz="1000" i="1" dirty="0">
                <a:latin typeface="Arial Narrow" panose="020B0606020202030204" pitchFamily="34" charset="0"/>
                <a:cs typeface="Arial" panose="020B0604020202020204" pitchFamily="34" charset="0"/>
              </a:rPr>
              <a:t>Director Administrativo y </a:t>
            </a:r>
            <a:r>
              <a:rPr lang="es-MX" sz="1000" i="1" dirty="0" smtClean="0">
                <a:latin typeface="Arial Narrow" panose="020B0606020202030204" pitchFamily="34" charset="0"/>
                <a:cs typeface="Arial" panose="020B0604020202020204" pitchFamily="34" charset="0"/>
              </a:rPr>
              <a:t>Financiero</a:t>
            </a:r>
            <a:endParaRPr lang="es-MX" sz="1000" i="1" dirty="0">
              <a:solidFill>
                <a:srgbClr val="00B0F0"/>
              </a:solidFill>
              <a:latin typeface="Arial Narrow" panose="020B0606020202030204" pitchFamily="34" charset="0"/>
              <a:cs typeface="Arial" panose="020B0604020202020204" pitchFamily="34" charset="0"/>
            </a:endParaRPr>
          </a:p>
          <a:p>
            <a:pPr marL="285750" indent="-285750">
              <a:buFont typeface="Wingdings" panose="05000000000000000000" pitchFamily="2" charset="2"/>
              <a:buChar char="§"/>
            </a:pPr>
            <a:endParaRPr lang="es-ES" sz="1000" dirty="0">
              <a:solidFill>
                <a:srgbClr val="FF0000"/>
              </a:solidFill>
            </a:endParaRPr>
          </a:p>
        </p:txBody>
      </p:sp>
    </p:spTree>
    <p:extLst>
      <p:ext uri="{BB962C8B-B14F-4D97-AF65-F5344CB8AC3E}">
        <p14:creationId xmlns:p14="http://schemas.microsoft.com/office/powerpoint/2010/main" val="181236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540</TotalTime>
  <Words>1025</Words>
  <Application>Microsoft Office PowerPoint</Application>
  <PresentationFormat>Personalizado</PresentationFormat>
  <Paragraphs>249</Paragraphs>
  <Slides>12</Slides>
  <Notes>9</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12</vt:i4>
      </vt:variant>
    </vt:vector>
  </HeadingPairs>
  <TitlesOfParts>
    <vt:vector size="20" baseType="lpstr">
      <vt:lpstr>Arial</vt:lpstr>
      <vt:lpstr>Arial Narrow</vt:lpstr>
      <vt:lpstr>Calibri</vt:lpstr>
      <vt:lpstr>DejaVu Sans</vt:lpstr>
      <vt:lpstr>Symbol</vt:lpstr>
      <vt:lpstr>Times New Roman</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Adriana Maria Baquero Rojas</dc:creator>
  <dc:description/>
  <cp:lastModifiedBy>Ingrid Constanza Neira Flechas</cp:lastModifiedBy>
  <cp:revision>25</cp:revision>
  <dcterms:created xsi:type="dcterms:W3CDTF">2019-02-06T11:19:26Z</dcterms:created>
  <dcterms:modified xsi:type="dcterms:W3CDTF">2019-05-13T15:45:04Z</dcterms:modified>
  <dc:language>es-CO</dc:language>
</cp:coreProperties>
</file>