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67" r:id="rId2"/>
  </p:sldMasterIdLst>
  <p:notesMasterIdLst>
    <p:notesMasterId r:id="rId14"/>
  </p:notesMasterIdLst>
  <p:handoutMasterIdLst>
    <p:handoutMasterId r:id="rId15"/>
  </p:handoutMasterIdLst>
  <p:sldIdLst>
    <p:sldId id="256" r:id="rId3"/>
    <p:sldId id="267" r:id="rId4"/>
    <p:sldId id="299" r:id="rId5"/>
    <p:sldId id="269" r:id="rId6"/>
    <p:sldId id="295" r:id="rId7"/>
    <p:sldId id="273" r:id="rId8"/>
    <p:sldId id="297" r:id="rId9"/>
    <p:sldId id="292" r:id="rId10"/>
    <p:sldId id="298" r:id="rId11"/>
    <p:sldId id="280" r:id="rId12"/>
    <p:sldId id="278" r:id="rId13"/>
  </p:sldIdLst>
  <p:sldSz cx="9144000" cy="6858000" type="screen4x3"/>
  <p:notesSz cx="6985000" cy="9271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60" userDrawn="1">
          <p15:clr>
            <a:srgbClr val="A4A3A4"/>
          </p15:clr>
        </p15:guide>
        <p15:guide id="4" pos="2980" userDrawn="1">
          <p15:clr>
            <a:srgbClr val="A4A3A4"/>
          </p15:clr>
        </p15:guide>
        <p15:guide id="5" orient="horz" pos="2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0" userDrawn="1">
          <p15:clr>
            <a:srgbClr val="A4A3A4"/>
          </p15:clr>
        </p15:guide>
        <p15:guide id="2" pos="220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4B8E4"/>
    <a:srgbClr val="0033CC"/>
    <a:srgbClr val="345A88"/>
    <a:srgbClr val="000000"/>
    <a:srgbClr val="0000FF"/>
    <a:srgbClr val="424242"/>
    <a:srgbClr val="28328A"/>
    <a:srgbClr val="27697B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89" autoAdjust="0"/>
    <p:restoredTop sz="94171" autoAdjust="0"/>
  </p:normalViewPr>
  <p:slideViewPr>
    <p:cSldViewPr>
      <p:cViewPr varScale="1">
        <p:scale>
          <a:sx n="116" d="100"/>
          <a:sy n="116" d="100"/>
        </p:scale>
        <p:origin x="1776" y="108"/>
      </p:cViewPr>
      <p:guideLst>
        <p:guide orient="horz" pos="2160"/>
        <p:guide pos="2880"/>
        <p:guide orient="horz" pos="2260"/>
        <p:guide pos="2980"/>
        <p:guide orient="horz" pos="2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920"/>
        <p:guide pos="22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3550"/>
          </a:xfrm>
          <a:prstGeom prst="rect">
            <a:avLst/>
          </a:prstGeom>
        </p:spPr>
        <p:txBody>
          <a:bodyPr vert="horz" lIns="92875" tIns="46437" rIns="92875" bIns="4643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56551" y="0"/>
            <a:ext cx="3026833" cy="463550"/>
          </a:xfrm>
          <a:prstGeom prst="rect">
            <a:avLst/>
          </a:prstGeom>
        </p:spPr>
        <p:txBody>
          <a:bodyPr vert="horz" lIns="92875" tIns="46437" rIns="92875" bIns="4643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D688D7A-84D7-499A-8BEA-A7111C366BE8}" type="datetime1">
              <a:rPr lang="es-ES" smtClean="0"/>
              <a:t>06/04/2018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05841"/>
            <a:ext cx="3026833" cy="463550"/>
          </a:xfrm>
          <a:prstGeom prst="rect">
            <a:avLst/>
          </a:prstGeom>
        </p:spPr>
        <p:txBody>
          <a:bodyPr vert="horz" lIns="92875" tIns="46437" rIns="92875" bIns="4643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56551" y="8805841"/>
            <a:ext cx="3026833" cy="463550"/>
          </a:xfrm>
          <a:prstGeom prst="rect">
            <a:avLst/>
          </a:prstGeom>
        </p:spPr>
        <p:txBody>
          <a:bodyPr vert="horz" lIns="92875" tIns="46437" rIns="92875" bIns="4643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0D891AF-4FED-49E3-B079-40F63EFD9C3A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5643339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3550"/>
          </a:xfrm>
          <a:prstGeom prst="rect">
            <a:avLst/>
          </a:prstGeom>
        </p:spPr>
        <p:txBody>
          <a:bodyPr vert="horz" lIns="92875" tIns="46437" rIns="92875" bIns="4643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56551" y="0"/>
            <a:ext cx="3026833" cy="463550"/>
          </a:xfrm>
          <a:prstGeom prst="rect">
            <a:avLst/>
          </a:prstGeom>
        </p:spPr>
        <p:txBody>
          <a:bodyPr vert="horz" lIns="92875" tIns="46437" rIns="92875" bIns="4643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01B2DD1-04EF-468A-87C4-287AE8A597FB}" type="datetime1">
              <a:rPr lang="es-ES" smtClean="0"/>
              <a:t>06/04/2018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7475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75" tIns="46437" rIns="92875" bIns="46437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vert="horz" lIns="92875" tIns="46437" rIns="92875" bIns="46437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05841"/>
            <a:ext cx="3026833" cy="463550"/>
          </a:xfrm>
          <a:prstGeom prst="rect">
            <a:avLst/>
          </a:prstGeom>
        </p:spPr>
        <p:txBody>
          <a:bodyPr vert="horz" lIns="92875" tIns="46437" rIns="92875" bIns="4643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56551" y="8805841"/>
            <a:ext cx="3026833" cy="463550"/>
          </a:xfrm>
          <a:prstGeom prst="rect">
            <a:avLst/>
          </a:prstGeom>
        </p:spPr>
        <p:txBody>
          <a:bodyPr vert="horz" lIns="92875" tIns="46437" rIns="92875" bIns="4643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560C467-C6E3-4AFF-BC27-03B3CC2AF41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050312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60C467-C6E3-4AFF-BC27-03B3CC2AF41C}" type="slidenum">
              <a:rPr lang="es-ES" smtClean="0"/>
              <a:pPr>
                <a:defRPr/>
              </a:pPr>
              <a:t>1</a:t>
            </a:fld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60ED515-4812-4259-9D7C-25EDCE459308}" type="datetime1">
              <a:rPr lang="es-ES" smtClean="0"/>
              <a:t>06/04/2018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052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60C467-C6E3-4AFF-BC27-03B3CC2AF41C}" type="slidenum">
              <a:rPr lang="es-ES" smtClean="0"/>
              <a:pPr>
                <a:defRPr/>
              </a:pPr>
              <a:t>2</a:t>
            </a:fld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08BA484F-5039-42E1-95A5-B7CF37B927E3}" type="datetime1">
              <a:rPr lang="es-ES" smtClean="0"/>
              <a:t>06/04/2018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455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60C467-C6E3-4AFF-BC27-03B3CC2AF41C}" type="slidenum">
              <a:rPr lang="es-ES" smtClean="0"/>
              <a:pPr>
                <a:defRPr/>
              </a:pPr>
              <a:t>3</a:t>
            </a:fld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261535FE-F774-40BB-8CB3-EA6F596A78E6}" type="datetime1">
              <a:rPr lang="es-ES" smtClean="0"/>
              <a:t>06/04/2018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5655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60C467-C6E3-4AFF-BC27-03B3CC2AF41C}" type="slidenum">
              <a:rPr lang="es-ES" smtClean="0"/>
              <a:pPr>
                <a:defRPr/>
              </a:pPr>
              <a:t>4</a:t>
            </a:fld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58A31447-2BAB-41C3-A971-7F141CFDFFE6}" type="datetime1">
              <a:rPr lang="es-ES" smtClean="0"/>
              <a:t>06/04/2018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3180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60C467-C6E3-4AFF-BC27-03B3CC2AF41C}" type="slidenum">
              <a:rPr lang="es-ES" smtClean="0"/>
              <a:pPr>
                <a:defRPr/>
              </a:pPr>
              <a:t>5</a:t>
            </a:fld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58A31447-2BAB-41C3-A971-7F141CFDFFE6}" type="datetime1">
              <a:rPr lang="es-ES" smtClean="0"/>
              <a:t>06/04/2018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6963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60C467-C6E3-4AFF-BC27-03B3CC2AF41C}" type="slidenum">
              <a:rPr lang="es-ES" smtClean="0"/>
              <a:pPr>
                <a:defRPr/>
              </a:pPr>
              <a:t>6</a:t>
            </a:fld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264C695A-D0B8-483D-A60B-DEB0B26F0B88}" type="datetime1">
              <a:rPr lang="es-ES" smtClean="0"/>
              <a:t>06/04/2018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4079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60C467-C6E3-4AFF-BC27-03B3CC2AF41C}" type="slidenum">
              <a:rPr lang="es-ES" smtClean="0"/>
              <a:pPr>
                <a:defRPr/>
              </a:pPr>
              <a:t>7</a:t>
            </a:fld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26D47A85-918A-4AD2-BBA6-D2A1FD268C32}" type="datetime1">
              <a:rPr lang="es-ES" smtClean="0"/>
              <a:t>06/04/2018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3827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60C467-C6E3-4AFF-BC27-03B3CC2AF41C}" type="slidenum">
              <a:rPr lang="es-ES" smtClean="0"/>
              <a:pPr>
                <a:defRPr/>
              </a:pPr>
              <a:t>8</a:t>
            </a:fld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261535FE-F774-40BB-8CB3-EA6F596A78E6}" type="datetime1">
              <a:rPr lang="es-ES" smtClean="0"/>
              <a:t>06/04/2018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4462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60C467-C6E3-4AFF-BC27-03B3CC2AF41C}" type="slidenum">
              <a:rPr lang="es-ES" smtClean="0"/>
              <a:pPr>
                <a:defRPr/>
              </a:pPr>
              <a:t>9</a:t>
            </a:fld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26D47A85-918A-4AD2-BBA6-D2A1FD268C32}" type="datetime1">
              <a:rPr lang="es-ES" smtClean="0"/>
              <a:t>06/04/2018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3293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60C467-C6E3-4AFF-BC27-03B3CC2AF41C}" type="slidenum">
              <a:rPr lang="es-ES" smtClean="0"/>
              <a:pPr>
                <a:defRPr/>
              </a:pPr>
              <a:t>10</a:t>
            </a:fld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2AF0E932-8B08-4038-A337-5BAF6FBFB2A1}" type="datetime1">
              <a:rPr lang="es-ES" smtClean="0"/>
              <a:t>06/04/2018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19689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60C467-C6E3-4AFF-BC27-03B3CC2AF41C}" type="slidenum">
              <a:rPr lang="es-ES" smtClean="0"/>
              <a:pPr>
                <a:defRPr/>
              </a:pPr>
              <a:t>11</a:t>
            </a:fld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53397F93-B6D0-4773-8B5E-C38C3A5CC746}" type="datetime1">
              <a:rPr lang="es-ES" smtClean="0"/>
              <a:t>06/04/2018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5677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68313" y="6448425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6BE22-C1EB-450E-B1A6-894022A93431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4516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5397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A5CC1-8B31-4C7E-BC8F-3D45E4308DAA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9087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O" smtClean="0"/>
              <a:t>Haga clic para modificar el estilo de título del patrón</a:t>
            </a:r>
            <a:endParaRPr lang="es-CO" altLang="es-CO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O" smtClean="0"/>
              <a:t>Haga clic para modificar el estilo de texto del patrón</a:t>
            </a:r>
          </a:p>
          <a:p>
            <a:pPr lvl="1"/>
            <a:r>
              <a:rPr lang="es-ES" altLang="es-CO" smtClean="0"/>
              <a:t>Segundo nivel</a:t>
            </a:r>
          </a:p>
          <a:p>
            <a:pPr lvl="2"/>
            <a:r>
              <a:rPr lang="es-ES" altLang="es-CO" smtClean="0"/>
              <a:t>Tercer nivel</a:t>
            </a:r>
          </a:p>
          <a:p>
            <a:pPr lvl="3"/>
            <a:r>
              <a:rPr lang="es-ES" altLang="es-CO" smtClean="0"/>
              <a:t>Cuarto nivel</a:t>
            </a:r>
          </a:p>
          <a:p>
            <a:pPr lvl="4"/>
            <a:r>
              <a:rPr lang="es-ES" altLang="es-CO" smtClean="0"/>
              <a:t>Quinto nivel</a:t>
            </a:r>
            <a:endParaRPr lang="es-CO" altLang="es-CO" smtClean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83E1765-2DA9-443B-B55C-A88E16E22B07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  <p:pic>
        <p:nvPicPr>
          <p:cNvPr id="1030" name="6 Imagen" descr="transparenciapowerpoint-0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13" y="769938"/>
            <a:ext cx="7913687" cy="611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16 Redondear rectángulo de esquina del mismo lado"/>
          <p:cNvSpPr/>
          <p:nvPr userDrawn="1"/>
        </p:nvSpPr>
        <p:spPr>
          <a:xfrm rot="5400000">
            <a:off x="1922462" y="-1193799"/>
            <a:ext cx="1195388" cy="4103687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8" name="7 Redondear rectángulo de esquina del mismo lado"/>
          <p:cNvSpPr/>
          <p:nvPr userDrawn="1"/>
        </p:nvSpPr>
        <p:spPr>
          <a:xfrm rot="5400000">
            <a:off x="7307707" y="5013772"/>
            <a:ext cx="496293" cy="3087389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1038" name="Picture 14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98815"/>
            <a:ext cx="3024336" cy="49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3 Imagen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64" y="440760"/>
            <a:ext cx="4007028" cy="846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68313" y="9080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O" smtClean="0"/>
              <a:t>Haga clic para modificar el estilo de título del patrón</a:t>
            </a:r>
            <a:endParaRPr lang="es-CO" altLang="es-CO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2276475"/>
            <a:ext cx="8229600" cy="384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O" smtClean="0"/>
              <a:t>Haga clic para modificar el estilo de texto del patrón</a:t>
            </a:r>
          </a:p>
          <a:p>
            <a:pPr lvl="1"/>
            <a:r>
              <a:rPr lang="es-ES" altLang="es-CO" smtClean="0"/>
              <a:t>Segundo nivel</a:t>
            </a:r>
          </a:p>
          <a:p>
            <a:pPr lvl="2"/>
            <a:r>
              <a:rPr lang="es-ES" altLang="es-CO" smtClean="0"/>
              <a:t>Tercer nivel</a:t>
            </a:r>
          </a:p>
          <a:p>
            <a:pPr lvl="3"/>
            <a:r>
              <a:rPr lang="es-ES" altLang="es-CO" smtClean="0"/>
              <a:t>Cuarto nivel</a:t>
            </a:r>
          </a:p>
          <a:p>
            <a:pPr lvl="4"/>
            <a:r>
              <a:rPr lang="es-ES" altLang="es-CO" smtClean="0"/>
              <a:t>Quinto nivel</a:t>
            </a:r>
            <a:endParaRPr lang="es-CO" altLang="es-CO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5695DB-5EB3-4E7A-9BDC-151ECE450CA8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  <p:sp>
        <p:nvSpPr>
          <p:cNvPr id="11" name="10 Rectángulo"/>
          <p:cNvSpPr/>
          <p:nvPr/>
        </p:nvSpPr>
        <p:spPr>
          <a:xfrm>
            <a:off x="0" y="6308725"/>
            <a:ext cx="9144000" cy="549275"/>
          </a:xfrm>
          <a:prstGeom prst="rect">
            <a:avLst/>
          </a:prstGeom>
          <a:solidFill>
            <a:srgbClr val="2832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64" y="260648"/>
            <a:ext cx="2422852" cy="51153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pec.gov.co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aciudadano@uspec.gov.co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aciudadano@uspec.gov.c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Título"/>
          <p:cNvSpPr txBox="1">
            <a:spLocks/>
          </p:cNvSpPr>
          <p:nvPr/>
        </p:nvSpPr>
        <p:spPr>
          <a:xfrm>
            <a:off x="685800" y="1556792"/>
            <a:ext cx="7772400" cy="1296144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s-CO" sz="35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45A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 de Servicios Penitenciarios y Carcelarios - USPEC</a:t>
            </a:r>
            <a:endParaRPr lang="es-CO" sz="3500" b="1" dirty="0">
              <a:ln w="9525">
                <a:solidFill>
                  <a:schemeClr val="bg1"/>
                </a:solidFill>
                <a:prstDash val="solid"/>
              </a:ln>
              <a:solidFill>
                <a:srgbClr val="345A88"/>
              </a:solidFill>
            </a:endParaRPr>
          </a:p>
        </p:txBody>
      </p:sp>
      <p:sp>
        <p:nvSpPr>
          <p:cNvPr id="3" name="4 Subtítulo"/>
          <p:cNvSpPr txBox="1">
            <a:spLocks/>
          </p:cNvSpPr>
          <p:nvPr/>
        </p:nvSpPr>
        <p:spPr>
          <a:xfrm>
            <a:off x="611560" y="3212976"/>
            <a:ext cx="8064896" cy="302433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Dirección Administrativa y Financiera</a:t>
            </a:r>
          </a:p>
          <a:p>
            <a:pPr marL="0" indent="0" algn="ctr">
              <a:buNone/>
            </a:pPr>
            <a:r>
              <a:rPr lang="es-CO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Grupo de Atención al Ciudadano</a:t>
            </a:r>
          </a:p>
          <a:p>
            <a:endParaRPr lang="es-CO" sz="2000" b="1" dirty="0" smtClean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CO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INFORME </a:t>
            </a:r>
            <a:r>
              <a:rPr lang="es-CO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PRIMER </a:t>
            </a:r>
            <a:r>
              <a:rPr lang="es-CO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TRIMESTRE DE 2018 </a:t>
            </a:r>
            <a:r>
              <a:rPr lang="es-CO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Y ANÁLISIS DE LAS PETICIONES, QUEJAS, RECLAMOS, DENUNCIAS (PQRD’s) RECIBIDAS POR EL GRUPO DE ATENCIÓN AL CIUDADANO</a:t>
            </a:r>
          </a:p>
          <a:p>
            <a:pPr algn="ctr"/>
            <a:endParaRPr lang="es-CO" sz="2000" b="1" dirty="0" smtClean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CO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01 ENERO AL 31 DE MARZO DE 2018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 txBox="1">
            <a:spLocks noGrp="1"/>
          </p:cNvSpPr>
          <p:nvPr>
            <p:ph type="ctrTitle"/>
          </p:nvPr>
        </p:nvSpPr>
        <p:spPr>
          <a:xfrm>
            <a:off x="395536" y="959822"/>
            <a:ext cx="8424936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27697B"/>
            </a:solidFill>
          </a:ln>
        </p:spPr>
        <p:txBody>
          <a:bodyPr wrap="square" rtlCol="0">
            <a:spAutoFit/>
          </a:bodyPr>
          <a:lstStyle/>
          <a:p>
            <a:r>
              <a:rPr lang="es-CO" sz="2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SERVICIO DE ATENCIÓN AL CIUDADANO</a:t>
            </a:r>
            <a:endParaRPr lang="es-CO" sz="28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Subtítulo"/>
          <p:cNvSpPr txBox="1">
            <a:spLocks noGrp="1"/>
          </p:cNvSpPr>
          <p:nvPr>
            <p:ph type="subTitle" idx="1"/>
          </p:nvPr>
        </p:nvSpPr>
        <p:spPr>
          <a:xfrm>
            <a:off x="389550" y="1772816"/>
            <a:ext cx="8640960" cy="6629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La Unidad de Servicios Penitenciarios y Carcelarios, es una </a:t>
            </a:r>
            <a:r>
              <a:rPr lang="es-CO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</a:t>
            </a:r>
            <a:r>
              <a:rPr lang="es-CO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nidad </a:t>
            </a:r>
            <a:r>
              <a:rPr lang="es-CO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</a:t>
            </a:r>
            <a:r>
              <a:rPr lang="es-CO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dministrativa especial, con personería jurídica, autonomía administrativa y financiera, adscrita al Ministerio de Justicia y del Derecho, tiene por objeto </a:t>
            </a:r>
            <a:r>
              <a:rPr lang="es-ES" sz="1400" dirty="0">
                <a:solidFill>
                  <a:srgbClr val="000000"/>
                </a:solidFill>
                <a:latin typeface="Arial Narrow" panose="020B0606020202030204" pitchFamily="34" charset="0"/>
              </a:rPr>
              <a:t>gestionar y operar el suministro de bienes y la prestación de los servicios, la infraestructura y brindar el apoyo logístico y administrativo requeridos para el adecuado funcionamiento de los servicios penitenciarios y carcelarios a cargo del Instituto Nacional Penitenciario y Carcelario </a:t>
            </a:r>
            <a:r>
              <a:rPr lang="es-ES" sz="1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–INPEC- en virtud del Decreto 4150 del 3 de noviembre de 2011</a:t>
            </a:r>
            <a:r>
              <a:rPr lang="es-ES" sz="1400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.</a:t>
            </a:r>
          </a:p>
          <a:p>
            <a:pPr algn="just"/>
            <a:endParaRPr lang="es-ES" sz="1400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s-CO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Dando cumplimiento </a:t>
            </a:r>
            <a:r>
              <a:rPr lang="es-ES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 artículo 31 de la Ley 1755 de 2015</a:t>
            </a:r>
            <a:r>
              <a:rPr lang="es-ES" sz="1400" b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que señala… </a:t>
            </a:r>
            <a:r>
              <a:rPr lang="es-ES" sz="1400" b="1" i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lang="es-ES" sz="1400" i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falta de atención a las peticiones y a los términos para resolver, la contravención a las prohibiciones y el desconocimiento de los derechos de las personas de que trata esta Parte Primera del Código, constituirán falta para el servidor público y darán lugar a las sanciones correspondientes de acuerdo con el régimen disciplinario.”</a:t>
            </a:r>
            <a:r>
              <a:rPr lang="es-ES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es-ES" sz="1400" dirty="0">
              <a:solidFill>
                <a:srgbClr val="00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Igualmente, la Unidad de Servicios Penitenciarios y Carcelarios -USPEC-, acorde con los lineamientos dados en el Plan de Gobierno en Línea, el Plan Nacional de Servicio al Ciudadano, Plan Anticorrupción y Atención al Ciudadano, Modelo Integrado de Planeación y Gestión, Ley 1712/15 viene fortaleciendo e incorporando múltiples elementos, a fin que los Planes Estratégicos relacionados con el ciudadano puedan materializarse de manera efectiva, siendo objeto constante de seguimiento, medición, evaluación y mejora continua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r>
              <a:rPr lang="es-ES" sz="1400" dirty="0"/>
              <a:t> </a:t>
            </a:r>
            <a:endParaRPr lang="es-ES" sz="1400" dirty="0" smtClean="0"/>
          </a:p>
          <a:p>
            <a:pPr algn="just"/>
            <a:endParaRPr lang="es-ES" sz="1400" dirty="0" smtClean="0">
              <a:latin typeface="Arial Narrow" panose="020B0606020202030204" pitchFamily="34" charset="0"/>
            </a:endParaRPr>
          </a:p>
          <a:p>
            <a:pPr algn="just"/>
            <a:r>
              <a:rPr lang="es-ES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En </a:t>
            </a:r>
            <a:r>
              <a:rPr lang="es-ES" sz="1200" dirty="0">
                <a:solidFill>
                  <a:schemeClr val="tx1"/>
                </a:solidFill>
                <a:latin typeface="Arial Narrow" panose="020B0606020202030204" pitchFamily="34" charset="0"/>
              </a:rPr>
              <a:t>caso que no sea competencia de dar respuesta por parte de la Unidad, se le informará a la entidad o peticionario que considere competente dentro de los  cinco (5) días hábiles siguientes a su recibo, por correo electrónico o correo postal, adjuntando copia de la petición y soportes. </a:t>
            </a:r>
          </a:p>
          <a:p>
            <a:pPr algn="just"/>
            <a:endParaRPr lang="es-ES" sz="14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es-ES" sz="1400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algn="just"/>
            <a:endParaRPr lang="es-MX" sz="1400" dirty="0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es-CO" sz="24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es-CO" sz="2400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27584" y="764705"/>
            <a:ext cx="7772400" cy="216024"/>
          </a:xfrm>
        </p:spPr>
        <p:txBody>
          <a:bodyPr>
            <a:normAutofit fontScale="90000"/>
          </a:bodyPr>
          <a:lstStyle/>
          <a:p>
            <a:r>
              <a:rPr lang="es-CO" sz="2000" dirty="0" smtClean="0">
                <a:latin typeface="Arial Narrow" panose="020B0606020202030204" pitchFamily="34" charset="0"/>
              </a:rPr>
              <a:t>PROCEDIMIENTO </a:t>
            </a:r>
            <a:r>
              <a:rPr lang="es-CO" sz="2000" dirty="0" smtClean="0">
                <a:latin typeface="Arial Narrow" panose="020B0606020202030204" pitchFamily="34" charset="0"/>
              </a:rPr>
              <a:t>A LAS PQRD’s</a:t>
            </a:r>
            <a:endParaRPr lang="es-CO" sz="2000" dirty="0">
              <a:latin typeface="Arial Narrow" panose="020B0606020202030204" pitchFamily="34" charset="0"/>
            </a:endParaRPr>
          </a:p>
        </p:txBody>
      </p:sp>
      <p:sp>
        <p:nvSpPr>
          <p:cNvPr id="6" name="2 Subtítulo"/>
          <p:cNvSpPr>
            <a:spLocks noGrp="1"/>
          </p:cNvSpPr>
          <p:nvPr>
            <p:ph type="subTitle" idx="1"/>
          </p:nvPr>
        </p:nvSpPr>
        <p:spPr>
          <a:xfrm>
            <a:off x="107504" y="980728"/>
            <a:ext cx="8928992" cy="518457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endParaRPr lang="es-ES" sz="1400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Es importante destacar que la USPEC cuenta con un sistema transaccional para el registro, clasificación y asignación a la dependencia competente para el tramite oportuno; igualmente el ciudadano al contar con esta herramienta puede presentar sus peticiones, quejas, reclamos, denuncias (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PQRD),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 fácil acceso, búsqueda y usabilidad. Lo que significa, que la herramienta permite aplicar la política No. 2 que hace referencia a “Transparencia, participación y Servicio al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Ciudadano”.</a:t>
            </a:r>
            <a:endParaRPr lang="es-ES" sz="1400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endParaRPr lang="es-MX" sz="1400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Una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vez recibida la solicitud, petición, queja y/o reclamo, se le asigna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al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líder de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enlace de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las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dependencias de la Unidad, con quienes se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está en continua comunicación con el fin de recordar el vencimiento de los términos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de Ley, basados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en las normas jurídicas, realizando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monitoreo y seguimiento mediante correo electrónico.</a:t>
            </a:r>
          </a:p>
          <a:p>
            <a:pPr algn="just">
              <a:spcBef>
                <a:spcPts val="0"/>
              </a:spcBef>
            </a:pPr>
            <a:endParaRPr lang="es-ES" sz="14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El chat disponible en la pagina web de la USPEC, se convierte en una herramienta dispuesta para la ciudadanía de lunes a viernes de 8:00 a.m. a 5:00 p.m. en jornada continua. </a:t>
            </a:r>
          </a:p>
          <a:p>
            <a:pPr algn="just">
              <a:spcBef>
                <a:spcPts val="0"/>
              </a:spcBef>
            </a:pPr>
            <a:endParaRPr lang="es-CO" sz="1400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s-CO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El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aplicativo se encuentra disponible las 24 horas del día, con registro automático de la solicitud, la cual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será direccionada por un funcionario del Grupo de Atención al Ciudadano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 la dependencia correspondiente, quien se encargará  de responder dentro de los términos establecidos;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el objetivo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primordial es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mejorar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la satisfacción con la respuesta al ciudadano.</a:t>
            </a:r>
          </a:p>
          <a:p>
            <a:pPr algn="just">
              <a:spcBef>
                <a:spcPts val="0"/>
              </a:spcBef>
            </a:pPr>
            <a:endParaRPr lang="es-ES" sz="1400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22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861798"/>
              </p:ext>
            </p:extLst>
          </p:nvPr>
        </p:nvGraphicFramePr>
        <p:xfrm>
          <a:off x="1835697" y="1700808"/>
          <a:ext cx="4824536" cy="36114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0240"/>
                <a:gridCol w="2664296"/>
              </a:tblGrid>
              <a:tr h="792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Arial Narrow" panose="020B0606020202030204" pitchFamily="34" charset="0"/>
                        </a:rPr>
                        <a:t>CANAL </a:t>
                      </a:r>
                      <a:r>
                        <a:rPr lang="es-ES" sz="1400" dirty="0">
                          <a:effectLst/>
                          <a:latin typeface="Arial Narrow" panose="020B0606020202030204" pitchFamily="34" charset="0"/>
                        </a:rPr>
                        <a:t>DE COMUNICACIÓN</a:t>
                      </a:r>
                      <a:endParaRPr lang="es-ES" sz="1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Arial Narrow" panose="020B0606020202030204" pitchFamily="34" charset="0"/>
                        </a:rPr>
                        <a:t>CANTIDAD</a:t>
                      </a:r>
                      <a:endParaRPr lang="es-ES" sz="140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s-ES" sz="1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914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Arial Narrow" panose="020B0606020202030204" pitchFamily="34" charset="0"/>
                        </a:rPr>
                        <a:t>Correo </a:t>
                      </a:r>
                      <a:r>
                        <a:rPr lang="es-ES" sz="1400" dirty="0">
                          <a:effectLst/>
                          <a:latin typeface="Arial Narrow" panose="020B0606020202030204" pitchFamily="34" charset="0"/>
                        </a:rPr>
                        <a:t>postal</a:t>
                      </a:r>
                      <a:endParaRPr lang="es-ES" sz="1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Arial Narrow" panose="020B0606020202030204" pitchFamily="34" charset="0"/>
                        </a:rPr>
                        <a:t>198</a:t>
                      </a:r>
                      <a:endParaRPr lang="es-ES" sz="1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914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Arial Narrow" panose="020B0606020202030204" pitchFamily="34" charset="0"/>
                        </a:rPr>
                        <a:t>Correo </a:t>
                      </a:r>
                      <a:r>
                        <a:rPr lang="es-ES" sz="1400" dirty="0">
                          <a:effectLst/>
                          <a:latin typeface="Arial Narrow" panose="020B0606020202030204" pitchFamily="34" charset="0"/>
                        </a:rPr>
                        <a:t>electrónico</a:t>
                      </a:r>
                      <a:endParaRPr lang="es-ES" sz="1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CO" sz="1400" dirty="0" smtClean="0">
                        <a:effectLst/>
                        <a:latin typeface="Arial Narrow" panose="020B0606020202030204" pitchFamily="34" charset="0"/>
                        <a:ea typeface="+mn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  <a:latin typeface="Arial Narrow" panose="020B0606020202030204" pitchFamily="34" charset="0"/>
                          <a:ea typeface="+mn-ea"/>
                        </a:rPr>
                        <a:t>167</a:t>
                      </a:r>
                      <a:endParaRPr lang="es-ES" sz="1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914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Arial Narrow" panose="020B0606020202030204" pitchFamily="34" charset="0"/>
                        </a:rPr>
                        <a:t>Chat</a:t>
                      </a:r>
                      <a:endParaRPr lang="es-ES" sz="1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endParaRPr lang="es-ES" sz="14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s-ES" sz="1400" dirty="0" smtClean="0"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  <a:endParaRPr lang="es-ES" sz="1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914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Arial Narrow" panose="020B0606020202030204" pitchFamily="34" charset="0"/>
                        </a:rPr>
                        <a:t>Aplicativo</a:t>
                      </a:r>
                      <a:endParaRPr lang="es-ES" sz="1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Arial Narrow" panose="020B0606020202030204" pitchFamily="34" charset="0"/>
                        </a:rPr>
                        <a:t>  </a:t>
                      </a:r>
                      <a:endParaRPr lang="es-ES" sz="140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Arial Narrow" panose="020B0606020202030204" pitchFamily="34" charset="0"/>
                        </a:rPr>
                        <a:t>20</a:t>
                      </a:r>
                      <a:endParaRPr lang="es-ES" sz="1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914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CO" sz="1400" dirty="0" smtClean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Atención</a:t>
                      </a:r>
                      <a:r>
                        <a:rPr lang="es-CO" sz="1400" baseline="0" dirty="0" smtClean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CO" sz="1400" baseline="0" dirty="0" smtClean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telefónica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CO" sz="1400" baseline="0" dirty="0" smtClean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baseline="0" dirty="0" smtClean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TOTAL</a:t>
                      </a:r>
                      <a:endParaRPr lang="es-ES" sz="1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CO" sz="1400" dirty="0" smtClean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s-CO" sz="1400" dirty="0" smtClean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CO" sz="1400" dirty="0" smtClean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</a:rPr>
                        <a:t>408</a:t>
                      </a:r>
                      <a:endParaRPr lang="es-ES" sz="1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835697" y="1298181"/>
            <a:ext cx="41044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kumimoji="0" lang="es-E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		 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331640" y="928849"/>
            <a:ext cx="56957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 smtClean="0">
                <a:latin typeface="Arial Narrow" panose="020B0606020202030204" pitchFamily="34" charset="0"/>
              </a:rPr>
              <a:t>Canales de comunicación por donde ingresan las solicitudes</a:t>
            </a:r>
          </a:p>
          <a:p>
            <a:pPr algn="ctr"/>
            <a:r>
              <a:rPr lang="es-CO" b="1" dirty="0" smtClean="0">
                <a:latin typeface="Arial Narrow" panose="020B0606020202030204" pitchFamily="34" charset="0"/>
              </a:rPr>
              <a:t> </a:t>
            </a:r>
            <a:endParaRPr lang="es-CO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59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771800" y="764704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Arial Narrow" panose="020B0606020202030204" pitchFamily="34" charset="0"/>
              </a:rPr>
              <a:t> PQRD POR DEPENDENCIAS Y TIPO</a:t>
            </a:r>
            <a:endParaRPr lang="es-ES" sz="1400" dirty="0">
              <a:latin typeface="Arial Narrow" panose="020B0606020202030204" pitchFamily="34" charset="0"/>
            </a:endParaRPr>
          </a:p>
          <a:p>
            <a:r>
              <a:rPr lang="es-ES" sz="1400" b="1" dirty="0">
                <a:latin typeface="Arial Narrow" panose="020B0606020202030204" pitchFamily="34" charset="0"/>
              </a:rPr>
              <a:t> </a:t>
            </a:r>
            <a:endParaRPr lang="es-CO" sz="14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213107"/>
              </p:ext>
            </p:extLst>
          </p:nvPr>
        </p:nvGraphicFramePr>
        <p:xfrm>
          <a:off x="1259631" y="1196748"/>
          <a:ext cx="6192688" cy="49351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9315"/>
                <a:gridCol w="739568"/>
                <a:gridCol w="828993"/>
                <a:gridCol w="578441"/>
                <a:gridCol w="957892"/>
                <a:gridCol w="92644"/>
                <a:gridCol w="716833"/>
                <a:gridCol w="659002"/>
              </a:tblGrid>
              <a:tr h="2961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DEPENDENCIA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TIPO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SUB-TOTAL 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TOTAL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</a:tr>
              <a:tr h="263285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DIRECCIÓN LOGÍSTICA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164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</a:tr>
              <a:tr h="2279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Grupos 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Petición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Denuncia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Queja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Sugerencia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80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Salud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84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3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87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80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Alimentación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46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1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12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1</a:t>
                      </a: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60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632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Subdirección Suministro Bienes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17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17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419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DIRECCION DE INFRAESTRUCTURA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marL="228600" indent="-228600" algn="ctr">
                        <a:spcAft>
                          <a:spcPts val="0"/>
                        </a:spcAft>
                        <a:buAutoNum type="arabicPlain" startAt="148"/>
                      </a:pPr>
                      <a:r>
                        <a:rPr lang="es-CO" sz="900" dirty="0" smtClean="0">
                          <a:effectLst/>
                        </a:rPr>
                        <a:t>                     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gridSpan="5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es-ES" sz="900" dirty="0" smtClean="0">
                          <a:effectLst/>
                        </a:rPr>
                        <a:t>1                    2                            2                          153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153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</a:tr>
              <a:tr h="341913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DIRECCION ADMINISTRATIVA Y FINANCIERA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67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</a:tr>
              <a:tr h="1316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Grupos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279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Atención al Ciudadano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36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2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38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279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Administración de Personal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16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16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80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Administrativo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3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3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80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Presupuesto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1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1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80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Tesorería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5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5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265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Talento </a:t>
                      </a:r>
                      <a:r>
                        <a:rPr lang="es-ES" sz="900" dirty="0" smtClean="0">
                          <a:effectLst/>
                        </a:rPr>
                        <a:t>Humano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Grupo Gestión Documental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Subdirección Atención Establecimiento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2</a:t>
                      </a:r>
                      <a:endParaRPr lang="es-ES" sz="9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1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279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DIRECCION CONTRACTUAL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6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r>
                        <a:rPr lang="es-ES" sz="900" dirty="0" smtClean="0">
                          <a:effectLst/>
                        </a:rPr>
                        <a:t>6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6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</a:tr>
              <a:tr h="2279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>
                          <a:effectLst/>
                        </a:rPr>
                        <a:t>OFICINA ASESORA JURIDICA</a:t>
                      </a:r>
                      <a:endParaRPr lang="es-ES" sz="9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12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12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12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</a:tr>
              <a:tr h="7034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DIRECCION </a:t>
                      </a:r>
                      <a:r>
                        <a:rPr lang="es-ES" sz="900" dirty="0" smtClean="0">
                          <a:effectLst/>
                        </a:rPr>
                        <a:t>GENERAL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9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Oficina DE</a:t>
                      </a:r>
                      <a:r>
                        <a:rPr lang="es-CO" sz="900" baseline="0" dirty="0" smtClean="0">
                          <a:effectLst/>
                        </a:rPr>
                        <a:t> TECNOLOGIA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r>
                        <a:rPr lang="es-ES" sz="900" dirty="0" smtClean="0">
                          <a:effectLst/>
                        </a:rPr>
                        <a:t>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CO" sz="9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1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</a:rPr>
                        <a:t>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CO" sz="9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1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CO" sz="9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1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</a:tr>
              <a:tr h="148098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T O T A L 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900" dirty="0" smtClean="0">
                          <a:effectLst/>
                        </a:rPr>
                        <a:t>408</a:t>
                      </a:r>
                      <a:endParaRPr lang="es-ES" sz="9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2180" marR="521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094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452841"/>
              </p:ext>
            </p:extLst>
          </p:nvPr>
        </p:nvGraphicFramePr>
        <p:xfrm>
          <a:off x="1566803" y="1844824"/>
          <a:ext cx="5688632" cy="302988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592288"/>
                <a:gridCol w="3096344"/>
              </a:tblGrid>
              <a:tr h="684535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 Narrow" panose="020B0606020202030204" pitchFamily="34" charset="0"/>
                        </a:rPr>
                        <a:t>ESTADO DE LAS PQRD's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743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>
                          <a:effectLst/>
                          <a:latin typeface="Arial Narrow" panose="020B0606020202030204" pitchFamily="34" charset="0"/>
                        </a:rPr>
                        <a:t>ESTADO</a:t>
                      </a:r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endParaRPr lang="es-MX" sz="1400" b="1" i="0" u="none" strike="noStrike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5669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Finalizadas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346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5669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En</a:t>
                      </a:r>
                      <a:r>
                        <a:rPr lang="es-MX" sz="1400" u="none" strike="noStrike" baseline="0" dirty="0" smtClean="0">
                          <a:effectLst/>
                          <a:latin typeface="Arial Narrow" panose="020B0606020202030204" pitchFamily="34" charset="0"/>
                        </a:rPr>
                        <a:t> trámite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62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56698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  TOTAL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408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/>
                </a:tc>
              </a:tr>
              <a:tr h="170095">
                <a:tc gridSpan="2">
                  <a:txBody>
                    <a:bodyPr/>
                    <a:lstStyle/>
                    <a:p>
                      <a:pPr algn="l" rtl="0" fontAlgn="ctr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Dotum" panose="020B0600000101010101" pitchFamily="34" charset="-127"/>
                        <a:ea typeface="Dotum" panose="020B0600000101010101" pitchFamily="34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2267744" y="908720"/>
            <a:ext cx="4286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 smtClean="0">
                <a:latin typeface="Arial Narrow" panose="020B0606020202030204" pitchFamily="34" charset="0"/>
              </a:rPr>
              <a:t>Estado de las solicitud a 31 de Marzo de 2018</a:t>
            </a:r>
            <a:endParaRPr lang="es-CO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52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662522" y="764704"/>
            <a:ext cx="7488832" cy="216023"/>
          </a:xfrm>
        </p:spPr>
        <p:txBody>
          <a:bodyPr>
            <a:noAutofit/>
          </a:bodyPr>
          <a:lstStyle/>
          <a:p>
            <a:r>
              <a:rPr lang="es-CO" sz="1400" dirty="0" smtClean="0">
                <a:latin typeface="Arial Narrow" panose="020B0606020202030204" pitchFamily="34" charset="0"/>
              </a:rPr>
              <a:t>PQRD CLASIFICADAS   DE ACUERDO AL TEMA</a:t>
            </a:r>
            <a:endParaRPr lang="es-CO" sz="1400" dirty="0">
              <a:latin typeface="Arial Narrow" panose="020B0606020202030204" pitchFamily="34" charset="0"/>
            </a:endParaRPr>
          </a:p>
        </p:txBody>
      </p:sp>
      <p:sp>
        <p:nvSpPr>
          <p:cNvPr id="6" name="2 Subtítulo"/>
          <p:cNvSpPr>
            <a:spLocks noGrp="1"/>
          </p:cNvSpPr>
          <p:nvPr>
            <p:ph type="subTitle" idx="1"/>
          </p:nvPr>
        </p:nvSpPr>
        <p:spPr>
          <a:xfrm>
            <a:off x="681336" y="2276872"/>
            <a:ext cx="8064896" cy="360040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endParaRPr lang="es-MX" sz="18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endParaRPr lang="es-ES" sz="18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endParaRPr lang="es-ES" sz="14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443179"/>
              </p:ext>
            </p:extLst>
          </p:nvPr>
        </p:nvGraphicFramePr>
        <p:xfrm>
          <a:off x="827584" y="1052736"/>
          <a:ext cx="6804454" cy="5192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5222"/>
                <a:gridCol w="189923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TEMA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TOTAL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16025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Información general USPEC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61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80589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Salud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82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17161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Infraestructura e Instalaciones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72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53733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Mantenimiento e Infraestructura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57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Alimentación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56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52596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Mantenimiento PTAR –PTAP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15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Suministro</a:t>
                      </a:r>
                      <a:r>
                        <a:rPr lang="es-CO" sz="1050" baseline="0" dirty="0" smtClean="0">
                          <a:latin typeface="Arial Narrow" panose="020B0606020202030204" pitchFamily="34" charset="0"/>
                        </a:rPr>
                        <a:t> de Bienes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14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80588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Contratación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15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17160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Traslado por competencia a otra entidad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13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81724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Certificación Laboral 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 2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18296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Información Contractual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 5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82860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Hacinamiento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 1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19432">
                <a:tc>
                  <a:txBody>
                    <a:bodyPr/>
                    <a:lstStyle/>
                    <a:p>
                      <a:r>
                        <a:rPr lang="es-CO" sz="1050" dirty="0" err="1" smtClean="0">
                          <a:latin typeface="Arial Narrow" panose="020B0606020202030204" pitchFamily="34" charset="0"/>
                        </a:rPr>
                        <a:t>Equipamento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 2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83996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Mantenimiento y Equipo Biomédico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 2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20568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Liquidación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 2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85132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Requerimiento PPL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 3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221704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Suministro</a:t>
                      </a:r>
                      <a:r>
                        <a:rPr lang="es-CO" sz="1050" baseline="0" dirty="0" smtClean="0">
                          <a:latin typeface="Arial Narrow" panose="020B0606020202030204" pitchFamily="34" charset="0"/>
                        </a:rPr>
                        <a:t> de Servicios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 1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86268">
                <a:tc>
                  <a:txBody>
                    <a:bodyPr/>
                    <a:lstStyle/>
                    <a:p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Talento Humano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 5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03248">
                <a:tc>
                  <a:txBody>
                    <a:bodyPr/>
                    <a:lstStyle/>
                    <a:p>
                      <a:r>
                        <a:rPr lang="es-CO" sz="1050" b="1" dirty="0" smtClean="0">
                          <a:latin typeface="Arial Narrow" panose="020B0606020202030204" pitchFamily="34" charset="0"/>
                        </a:rPr>
                        <a:t>TOTAL</a:t>
                      </a:r>
                      <a:endParaRPr lang="es-ES" sz="105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dirty="0" smtClean="0">
                          <a:latin typeface="Arial Narrow" panose="020B0606020202030204" pitchFamily="34" charset="0"/>
                        </a:rPr>
                        <a:t>408</a:t>
                      </a:r>
                      <a:endParaRPr lang="es-ES" sz="105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061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27584" y="764705"/>
            <a:ext cx="7772400" cy="216024"/>
          </a:xfrm>
        </p:spPr>
        <p:txBody>
          <a:bodyPr>
            <a:normAutofit fontScale="90000"/>
          </a:bodyPr>
          <a:lstStyle/>
          <a:p>
            <a:r>
              <a:rPr lang="es-CO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/>
            </a:r>
            <a:br>
              <a:rPr lang="es-CO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es-CO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/>
            </a:r>
            <a:br>
              <a:rPr lang="es-CO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es-CO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FERIAS NACIONALES DE SERVICIO AL </a:t>
            </a:r>
            <a:r>
              <a:rPr lang="es-CO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IUDADANO</a:t>
            </a:r>
            <a:endParaRPr lang="es-CO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6" name="2 Subtítulo"/>
          <p:cNvSpPr>
            <a:spLocks noGrp="1"/>
          </p:cNvSpPr>
          <p:nvPr>
            <p:ph type="subTitle" idx="1"/>
          </p:nvPr>
        </p:nvSpPr>
        <p:spPr>
          <a:xfrm>
            <a:off x="107504" y="1196752"/>
            <a:ext cx="8928992" cy="496855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endParaRPr lang="es-ES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spcBef>
                <a:spcPts val="0"/>
              </a:spcBef>
            </a:pPr>
            <a:endParaRPr lang="es-ES" sz="14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0" algn="just">
              <a:spcBef>
                <a:spcPts val="0"/>
              </a:spcBef>
            </a:pP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Por medio de estas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Ferias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acercamos la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entidad a la ciudadanía,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dando a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conocer por medio de charlas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nuestro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portafolio de servicios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y orientándolos con información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clara, oportuna y de calidad,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sobre la misión, visión y objetivos institucionales.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Es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así, que durante este trimestre la Unidad estuvo presente en las siguientes FNSC:</a:t>
            </a:r>
            <a:r>
              <a:rPr lang="es-CO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	</a:t>
            </a:r>
            <a:endParaRPr lang="es-CO" sz="14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0" algn="just">
              <a:spcBef>
                <a:spcPts val="0"/>
              </a:spcBef>
            </a:pPr>
            <a:endParaRPr lang="es-CO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0" algn="just">
              <a:spcBef>
                <a:spcPts val="0"/>
              </a:spcBef>
            </a:pPr>
            <a:endParaRPr lang="es-CO" sz="1400" dirty="0" smtClean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lvl="0" algn="just"/>
            <a:r>
              <a:rPr lang="es-ES" sz="1400" dirty="0" smtClean="0">
                <a:solidFill>
                  <a:srgbClr val="0070C0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1- Se asistió a la primera Feria </a:t>
            </a:r>
            <a:r>
              <a:rPr lang="es-ES" sz="1400" dirty="0" smtClean="0">
                <a:solidFill>
                  <a:srgbClr val="0070C0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N</a:t>
            </a:r>
            <a:r>
              <a:rPr lang="es-CO" sz="1400" dirty="0" err="1" smtClean="0">
                <a:solidFill>
                  <a:srgbClr val="0070C0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acional</a:t>
            </a:r>
            <a:r>
              <a:rPr lang="es-CO" sz="1400" dirty="0" smtClean="0">
                <a:solidFill>
                  <a:srgbClr val="0070C0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s-CO" sz="1400" dirty="0">
                <a:solidFill>
                  <a:srgbClr val="0070C0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de Servicio al </a:t>
            </a:r>
            <a:r>
              <a:rPr lang="es-CO" sz="1400" dirty="0" smtClean="0">
                <a:solidFill>
                  <a:srgbClr val="0070C0"/>
                </a:solidFill>
                <a:latin typeface="Arial Narrow" panose="020B0606020202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Ciudadano, llevada a cabo en el Municipio de Manaure Guajira.</a:t>
            </a:r>
            <a:endParaRPr lang="es-CO" sz="1400" dirty="0" smtClean="0">
              <a:solidFill>
                <a:srgbClr val="0070C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es-ES" sz="1400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Espacios donde al visitante se le invita, a la participación de manera pedagógica a través de nuestros diferentes canales dispuestos por la entidad como son: presencial, telefónico y virtuales como el chat, aplicativo PQRD, que se encuentran en la pagina web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3"/>
              </a:rPr>
              <a:t>www.uspec.gov.co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y el correo electrónico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4"/>
              </a:rPr>
              <a:t>aciudadano@uspec.gov.co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Así mismo,  se les 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sugirió sobre la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participación en la rendición de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cuentas y se ofreció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 los visitantes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que se acercaron al stand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 la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USPEC,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material institucional como agendas y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folletos alusivos a los servicios que se prestan. </a:t>
            </a:r>
          </a:p>
          <a:p>
            <a:pPr algn="just">
              <a:spcBef>
                <a:spcPts val="0"/>
              </a:spcBef>
            </a:pPr>
            <a:endParaRPr lang="es-ES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>
              <a:spcBef>
                <a:spcPts val="0"/>
              </a:spcBef>
            </a:pPr>
            <a:endParaRPr lang="es-ES" sz="14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/>
            <a:endParaRPr lang="es-ES" sz="1400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endParaRPr lang="es-ES" sz="1400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endParaRPr lang="es-ES" sz="1400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94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27584" y="1052736"/>
            <a:ext cx="7772400" cy="576065"/>
          </a:xfrm>
        </p:spPr>
        <p:txBody>
          <a:bodyPr>
            <a:normAutofit/>
          </a:bodyPr>
          <a:lstStyle/>
          <a:p>
            <a:r>
              <a:rPr lang="es-CO" sz="2800" dirty="0" smtClean="0">
                <a:latin typeface="Arial Narrow" panose="020B0606020202030204" pitchFamily="34" charset="0"/>
              </a:rPr>
              <a:t>CONCLUSIONES</a:t>
            </a:r>
            <a:endParaRPr lang="es-CO" sz="2800" dirty="0">
              <a:latin typeface="Arial Narrow" panose="020B0606020202030204" pitchFamily="34" charset="0"/>
            </a:endParaRPr>
          </a:p>
        </p:txBody>
      </p:sp>
      <p:sp>
        <p:nvSpPr>
          <p:cNvPr id="6" name="2 Subtítulo"/>
          <p:cNvSpPr>
            <a:spLocks noGrp="1"/>
          </p:cNvSpPr>
          <p:nvPr>
            <p:ph type="subTitle" idx="1"/>
          </p:nvPr>
        </p:nvSpPr>
        <p:spPr>
          <a:xfrm>
            <a:off x="681336" y="2276872"/>
            <a:ext cx="8064896" cy="360040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Como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 puede evidenciar, el uso de medios electrónicos, principalmente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el correo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electrónico institucional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3"/>
              </a:rPr>
              <a:t>aciudadano@uspec.gov.co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es significativo en la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Atención al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Ciudadano, por la accesibilidad para los peticionarios, siendo de importancia el uso de las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tecnologías de la información y las comunicaciones en la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USPEC, por cuanto fortalece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efectividad en la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Gestión.</a:t>
            </a:r>
          </a:p>
          <a:p>
            <a:pPr algn="just">
              <a:spcBef>
                <a:spcPts val="0"/>
              </a:spcBef>
            </a:pPr>
            <a:endParaRPr lang="es-MX" sz="1400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endParaRPr lang="es-ES" sz="1400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En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consideración a la expedición de Ley de Transparencia y del Derecho de Acceso a la Información Pública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Nacional,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(Ley 1712 de Marzo 6 de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2014 y Decreto No.103 de 2015), se reafirma el compromiso de </a:t>
            </a:r>
            <a:r>
              <a:rPr lang="es-ES" sz="1400" u="sng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atender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de forma oportuna, eficaz y eficiente a nuestros usuarios.</a:t>
            </a:r>
            <a:endParaRPr lang="es-ES" sz="14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endParaRPr lang="es-ES" sz="14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63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827584" y="620688"/>
            <a:ext cx="7772400" cy="288031"/>
          </a:xfrm>
        </p:spPr>
        <p:txBody>
          <a:bodyPr>
            <a:noAutofit/>
          </a:bodyPr>
          <a:lstStyle/>
          <a:p>
            <a:r>
              <a:rPr lang="es-CO" sz="2400" dirty="0" smtClean="0">
                <a:latin typeface="Arial Narrow" panose="020B0606020202030204" pitchFamily="34" charset="0"/>
              </a:rPr>
              <a:t>Recomendaciones</a:t>
            </a:r>
            <a:endParaRPr lang="es-CO" sz="2400" dirty="0"/>
          </a:p>
        </p:txBody>
      </p:sp>
      <p:sp>
        <p:nvSpPr>
          <p:cNvPr id="6" name="2 Subtítulo"/>
          <p:cNvSpPr>
            <a:spLocks noGrp="1"/>
          </p:cNvSpPr>
          <p:nvPr>
            <p:ph type="subTitle" idx="1"/>
          </p:nvPr>
        </p:nvSpPr>
        <p:spPr>
          <a:xfrm>
            <a:off x="107504" y="908720"/>
            <a:ext cx="8856984" cy="5256584"/>
          </a:xfrm>
        </p:spPr>
        <p:txBody>
          <a:bodyPr>
            <a:no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endParaRPr lang="es-ES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Realizar en una primera etapa sensibilización con los Directivos y Lideres de PQRD de cada área, sobre la importancia de dar las respuestas en los tiempos oportunos y dar respuestas de fondo a las solicitudes recibidas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</a:rPr>
              <a:t>en lo relativo a los términos de respuesta conforme a la ley 1755 de 2015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  <a:p>
            <a:pPr algn="l"/>
            <a:endParaRPr lang="es-ES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Con los Lideres realizar nuevamente una capacitación el aplicativo con el fin de conocer si existen falencias en su uso y poder responder las inquietudes presentadas en este.</a:t>
            </a:r>
          </a:p>
          <a:p>
            <a:pPr algn="l"/>
            <a:endParaRPr lang="es-ES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En una segunda etapa sensibilizar a los diferentes grupo de la Entidad par que conozcan la importancia de realizar un buen acompañamiento a los Lideres de PDQR de cada una de las dependencias.</a:t>
            </a:r>
          </a:p>
          <a:p>
            <a:pPr algn="l"/>
            <a:endParaRPr lang="es-ES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Realizar mesas de trabajo en las áreas que presentan mayor numero de participación como son La dirección Logística, Dirección de Infraestructura y Direcciona Administrativa con el fin de crear una estrategia para identificar las solicitudes que son repetitivas y buscar los mecanismos para evitar que se sigan presentando.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s-ES" sz="1400" dirty="0"/>
              <a:t> </a:t>
            </a:r>
          </a:p>
          <a:p>
            <a:pPr marL="180975" indent="-180975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CO" sz="14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80975" indent="-180975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CO" sz="1400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80975" indent="-180975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s-CO" sz="14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33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650503"/>
          </a:xfrm>
        </p:spPr>
        <p:txBody>
          <a:bodyPr>
            <a:normAutofit/>
          </a:bodyPr>
          <a:lstStyle/>
          <a:p>
            <a:r>
              <a:rPr lang="es-CO" sz="2800" dirty="0" smtClean="0">
                <a:latin typeface="Arial Narrow" panose="020B0606020202030204" pitchFamily="34" charset="0"/>
              </a:rPr>
              <a:t>Glosario de Términos</a:t>
            </a:r>
            <a:endParaRPr lang="es-CO" sz="2800" dirty="0">
              <a:latin typeface="Arial Narrow" panose="020B0606020202030204" pitchFamily="34" charset="0"/>
            </a:endParaRPr>
          </a:p>
        </p:txBody>
      </p:sp>
      <p:sp>
        <p:nvSpPr>
          <p:cNvPr id="6" name="2 Subtítulo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424936" cy="4536504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CO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USPEC: Unidad de Servicios Penitenciarios y Carcelarios</a:t>
            </a:r>
          </a:p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CO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PQRD’s</a:t>
            </a:r>
            <a:r>
              <a:rPr lang="es-CO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 Es el derecho que tiene toda persona en presentar sus Peticiones, Quejas, Reclamos, Denuncias y demás como, Comentarios, Felicitaciones, entre otros, de manera respetuosa a la entidad por motivo de interés general o particular y a obtener una respuesta oportuna. </a:t>
            </a:r>
          </a:p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DENUNCIA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 Es la puesta en conocimiento ante una autoridad competente de una conducta posiblemente irregular, para que se adelante la correspondiente investigación penal, disciplinaria, fiscal, administrativa sancionatoria o ético profesional.</a:t>
            </a:r>
          </a:p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MX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ERON</a:t>
            </a:r>
            <a:r>
              <a:rPr lang="es-MX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 Establecimiento de Reclusión del Orden Nacional</a:t>
            </a:r>
          </a:p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LA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PETICIÓN O 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DERECHO </a:t>
            </a: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 PETICIÓN:  Derecho que tiene toda persona para solicitar o reclamar ante las autoridades competentes por razones de interés general o interés particular para elevar solicitudes respetuosas de información y/o consulta y para obtener pronta resolución de las mismas</a:t>
            </a:r>
            <a:r>
              <a:rPr lang="es-ES" sz="14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QUEJA: Cualquier expresión verbal, escrita o por medio electrónico de insatisfacción con la conducta o la acción de los servidores públicos o de los particulares que llevan a cabo una función estatal y que requiere de una respuesta.</a:t>
            </a:r>
          </a:p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RECLAMO: Cualquier expresión verbal, escrita o por medio electrónico, de insatisfacción referida a la prestación de un servicio o la deficiente atención de una autoridad pública, es decir, es una declaración formal por el incumplimiento de un derecho que ha sido perjudicado o amenazado, ocasionado por la deficiente prestación o suspensión injustificada del servicio. </a:t>
            </a:r>
          </a:p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SUGERENCIA: Cualquier expresión verbal, escrita o por  medio electrónico de recomendación entregada por el ciudadano, que tiene por objeto mejorar el servicio que se presta. </a:t>
            </a:r>
            <a:endParaRPr lang="es-CO" sz="14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s-MX" sz="900" i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Vo. Bo. Publicación página web de la </a:t>
            </a:r>
            <a:r>
              <a:rPr lang="es-MX" sz="900" i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USPEC</a:t>
            </a:r>
            <a:endParaRPr lang="es-MX" sz="900" i="1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s-MX" sz="900" b="1" i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Carlos William </a:t>
            </a:r>
            <a:r>
              <a:rPr lang="es-MX" sz="900" b="1" i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Rodríguez </a:t>
            </a:r>
            <a:r>
              <a:rPr lang="es-MX" sz="900" b="1" i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Millán</a:t>
            </a:r>
            <a:r>
              <a:rPr lang="es-MX" sz="900" i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– Director Administrativo y Financiero </a:t>
            </a:r>
            <a:endParaRPr lang="es-MX" sz="900" i="1" dirty="0">
              <a:solidFill>
                <a:srgbClr val="00B0F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s-ES" sz="14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s-CO" sz="1400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endParaRPr lang="es-ES" sz="18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76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 spc(1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spc(1)</Template>
  <TotalTime>71923</TotalTime>
  <Words>1506</Words>
  <Application>Microsoft Office PowerPoint</Application>
  <PresentationFormat>Presentación en pantalla (4:3)</PresentationFormat>
  <Paragraphs>291</Paragraphs>
  <Slides>11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21" baseType="lpstr">
      <vt:lpstr>Arial Unicode MS</vt:lpstr>
      <vt:lpstr>Arial</vt:lpstr>
      <vt:lpstr>Arial Narrow</vt:lpstr>
      <vt:lpstr>Calibri</vt:lpstr>
      <vt:lpstr>Dotum</vt:lpstr>
      <vt:lpstr>Tahoma</vt:lpstr>
      <vt:lpstr>Times New Roman</vt:lpstr>
      <vt:lpstr>Wingdings</vt:lpstr>
      <vt:lpstr>plantilla spc(1)</vt:lpstr>
      <vt:lpstr>Diseño personalizado</vt:lpstr>
      <vt:lpstr>Presentación de PowerPoint</vt:lpstr>
      <vt:lpstr>SERVICIO DE ATENCIÓN AL CIUDADANO</vt:lpstr>
      <vt:lpstr>PROCEDIMIENTO A LAS PQRD’s</vt:lpstr>
      <vt:lpstr>Presentación de PowerPoint</vt:lpstr>
      <vt:lpstr>Presentación de PowerPoint</vt:lpstr>
      <vt:lpstr>Presentación de PowerPoint</vt:lpstr>
      <vt:lpstr>PQRD CLASIFICADAS   DE ACUERDO AL TEMA</vt:lpstr>
      <vt:lpstr>  FERIAS NACIONALES DE SERVICIO AL IUDADANO</vt:lpstr>
      <vt:lpstr>CONCLUSIONES</vt:lpstr>
      <vt:lpstr>Recomendaciones</vt:lpstr>
      <vt:lpstr>Glosario de Términos</vt:lpstr>
    </vt:vector>
  </TitlesOfParts>
  <Manager>GRUPO DE ATENCIÒN AL CIUDADANO</Manager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TRIMESTRAL PQRD's DEL 1 DE OCTUBRE AL 31 DE DICIEMBRE DE 2015</dc:title>
  <dc:subject>INFORME PQRD II TRIMESTRE VIGENCIA 2015</dc:subject>
  <dc:creator>HILDA GRACIELA ROBAYO</dc:creator>
  <cp:keywords>INFORME PQRD</cp:keywords>
  <cp:lastModifiedBy>Ingrid Constanza Neira Flechas</cp:lastModifiedBy>
  <cp:revision>661</cp:revision>
  <cp:lastPrinted>2017-01-17T14:14:59Z</cp:lastPrinted>
  <dcterms:created xsi:type="dcterms:W3CDTF">2013-01-29T17:38:49Z</dcterms:created>
  <dcterms:modified xsi:type="dcterms:W3CDTF">2018-04-06T21:15:42Z</dcterms:modified>
  <cp:category>INFORMES</cp:category>
</cp:coreProperties>
</file>